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9" r:id="rId4"/>
  </p:sldMasterIdLst>
  <p:notesMasterIdLst>
    <p:notesMasterId r:id="rId38"/>
  </p:notesMasterIdLst>
  <p:sldIdLst>
    <p:sldId id="573" r:id="rId5"/>
    <p:sldId id="613" r:id="rId6"/>
    <p:sldId id="596" r:id="rId7"/>
    <p:sldId id="322" r:id="rId8"/>
    <p:sldId id="1141" r:id="rId9"/>
    <p:sldId id="1139" r:id="rId10"/>
    <p:sldId id="1138" r:id="rId11"/>
    <p:sldId id="1128" r:id="rId12"/>
    <p:sldId id="1129" r:id="rId13"/>
    <p:sldId id="1118" r:id="rId14"/>
    <p:sldId id="259" r:id="rId15"/>
    <p:sldId id="1119" r:id="rId16"/>
    <p:sldId id="266" r:id="rId17"/>
    <p:sldId id="267" r:id="rId18"/>
    <p:sldId id="268" r:id="rId19"/>
    <p:sldId id="269" r:id="rId20"/>
    <p:sldId id="1135" r:id="rId21"/>
    <p:sldId id="1136" r:id="rId22"/>
    <p:sldId id="1137" r:id="rId23"/>
    <p:sldId id="1121" r:id="rId24"/>
    <p:sldId id="1122" r:id="rId25"/>
    <p:sldId id="284" r:id="rId26"/>
    <p:sldId id="309" r:id="rId27"/>
    <p:sldId id="303" r:id="rId28"/>
    <p:sldId id="302" r:id="rId29"/>
    <p:sldId id="311" r:id="rId30"/>
    <p:sldId id="277" r:id="rId31"/>
    <p:sldId id="1140" r:id="rId32"/>
    <p:sldId id="614" r:id="rId33"/>
    <p:sldId id="1130" r:id="rId34"/>
    <p:sldId id="1131" r:id="rId35"/>
    <p:sldId id="1132" r:id="rId36"/>
    <p:sldId id="397" r:id="rId3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D1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11F2DC-94B4-48F5-8542-BBFC87FA9575}" v="6" dt="2025-02-24T11:23:10.7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13" autoAdjust="0"/>
    <p:restoredTop sz="83908" autoAdjust="0"/>
  </p:normalViewPr>
  <p:slideViewPr>
    <p:cSldViewPr snapToGrid="0">
      <p:cViewPr varScale="1">
        <p:scale>
          <a:sx n="89" d="100"/>
          <a:sy n="89" d="100"/>
        </p:scale>
        <p:origin x="72" y="10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James Brown" userId="4af969ae-7569-4321-8c24-4f96c98aff1a" providerId="ADAL" clId="{0F11F2DC-94B4-48F5-8542-BBFC87FA9575}"/>
    <pc:docChg chg="undo custSel addSld delSld modSld sldOrd">
      <pc:chgData name="Nicholas James Brown" userId="4af969ae-7569-4321-8c24-4f96c98aff1a" providerId="ADAL" clId="{0F11F2DC-94B4-48F5-8542-BBFC87FA9575}" dt="2025-02-24T11:23:14.230" v="325" actId="2164"/>
      <pc:docMkLst>
        <pc:docMk/>
      </pc:docMkLst>
      <pc:sldChg chg="del">
        <pc:chgData name="Nicholas James Brown" userId="4af969ae-7569-4321-8c24-4f96c98aff1a" providerId="ADAL" clId="{0F11F2DC-94B4-48F5-8542-BBFC87FA9575}" dt="2025-02-24T11:19:30.078" v="318" actId="2696"/>
        <pc:sldMkLst>
          <pc:docMk/>
          <pc:sldMk cId="491414533" sldId="397"/>
        </pc:sldMkLst>
      </pc:sldChg>
      <pc:sldChg chg="add mod modShow">
        <pc:chgData name="Nicholas James Brown" userId="4af969ae-7569-4321-8c24-4f96c98aff1a" providerId="ADAL" clId="{0F11F2DC-94B4-48F5-8542-BBFC87FA9575}" dt="2025-02-24T11:19:44.486" v="323" actId="729"/>
        <pc:sldMkLst>
          <pc:docMk/>
          <pc:sldMk cId="3803800165" sldId="397"/>
        </pc:sldMkLst>
      </pc:sldChg>
      <pc:sldChg chg="del">
        <pc:chgData name="Nicholas James Brown" userId="4af969ae-7569-4321-8c24-4f96c98aff1a" providerId="ADAL" clId="{0F11F2DC-94B4-48F5-8542-BBFC87FA9575}" dt="2025-02-24T11:19:30.078" v="318" actId="2696"/>
        <pc:sldMkLst>
          <pc:docMk/>
          <pc:sldMk cId="1781043588" sldId="1130"/>
        </pc:sldMkLst>
      </pc:sldChg>
      <pc:sldChg chg="add mod modShow">
        <pc:chgData name="Nicholas James Brown" userId="4af969ae-7569-4321-8c24-4f96c98aff1a" providerId="ADAL" clId="{0F11F2DC-94B4-48F5-8542-BBFC87FA9575}" dt="2025-02-24T11:19:38.506" v="320" actId="729"/>
        <pc:sldMkLst>
          <pc:docMk/>
          <pc:sldMk cId="3997667251" sldId="1130"/>
        </pc:sldMkLst>
      </pc:sldChg>
      <pc:sldChg chg="add mod modShow">
        <pc:chgData name="Nicholas James Brown" userId="4af969ae-7569-4321-8c24-4f96c98aff1a" providerId="ADAL" clId="{0F11F2DC-94B4-48F5-8542-BBFC87FA9575}" dt="2025-02-24T11:19:40.454" v="321" actId="729"/>
        <pc:sldMkLst>
          <pc:docMk/>
          <pc:sldMk cId="1601101896" sldId="1131"/>
        </pc:sldMkLst>
      </pc:sldChg>
      <pc:sldChg chg="del">
        <pc:chgData name="Nicholas James Brown" userId="4af969ae-7569-4321-8c24-4f96c98aff1a" providerId="ADAL" clId="{0F11F2DC-94B4-48F5-8542-BBFC87FA9575}" dt="2025-02-24T11:19:30.078" v="318" actId="2696"/>
        <pc:sldMkLst>
          <pc:docMk/>
          <pc:sldMk cId="4251891316" sldId="1131"/>
        </pc:sldMkLst>
      </pc:sldChg>
      <pc:sldChg chg="del">
        <pc:chgData name="Nicholas James Brown" userId="4af969ae-7569-4321-8c24-4f96c98aff1a" providerId="ADAL" clId="{0F11F2DC-94B4-48F5-8542-BBFC87FA9575}" dt="2025-02-24T11:19:30.078" v="318" actId="2696"/>
        <pc:sldMkLst>
          <pc:docMk/>
          <pc:sldMk cId="1420758086" sldId="1132"/>
        </pc:sldMkLst>
      </pc:sldChg>
      <pc:sldChg chg="add mod modShow">
        <pc:chgData name="Nicholas James Brown" userId="4af969ae-7569-4321-8c24-4f96c98aff1a" providerId="ADAL" clId="{0F11F2DC-94B4-48F5-8542-BBFC87FA9575}" dt="2025-02-24T11:19:42.609" v="322" actId="729"/>
        <pc:sldMkLst>
          <pc:docMk/>
          <pc:sldMk cId="1979270993" sldId="1132"/>
        </pc:sldMkLst>
      </pc:sldChg>
      <pc:sldChg chg="ord">
        <pc:chgData name="Nicholas James Brown" userId="4af969ae-7569-4321-8c24-4f96c98aff1a" providerId="ADAL" clId="{0F11F2DC-94B4-48F5-8542-BBFC87FA9575}" dt="2025-02-24T11:02:48.227" v="1"/>
        <pc:sldMkLst>
          <pc:docMk/>
          <pc:sldMk cId="1712659627" sldId="1135"/>
        </pc:sldMkLst>
      </pc:sldChg>
      <pc:sldChg chg="ord">
        <pc:chgData name="Nicholas James Brown" userId="4af969ae-7569-4321-8c24-4f96c98aff1a" providerId="ADAL" clId="{0F11F2DC-94B4-48F5-8542-BBFC87FA9575}" dt="2025-02-24T11:02:48.227" v="1"/>
        <pc:sldMkLst>
          <pc:docMk/>
          <pc:sldMk cId="1719357719" sldId="1136"/>
        </pc:sldMkLst>
      </pc:sldChg>
      <pc:sldChg chg="ord">
        <pc:chgData name="Nicholas James Brown" userId="4af969ae-7569-4321-8c24-4f96c98aff1a" providerId="ADAL" clId="{0F11F2DC-94B4-48F5-8542-BBFC87FA9575}" dt="2025-02-24T11:02:48.227" v="1"/>
        <pc:sldMkLst>
          <pc:docMk/>
          <pc:sldMk cId="2021559621" sldId="1137"/>
        </pc:sldMkLst>
      </pc:sldChg>
      <pc:sldChg chg="addSp delSp modSp add mod">
        <pc:chgData name="Nicholas James Brown" userId="4af969ae-7569-4321-8c24-4f96c98aff1a" providerId="ADAL" clId="{0F11F2DC-94B4-48F5-8542-BBFC87FA9575}" dt="2025-02-24T11:11:30.828" v="165" actId="20577"/>
        <pc:sldMkLst>
          <pc:docMk/>
          <pc:sldMk cId="4266840265" sldId="1140"/>
        </pc:sldMkLst>
        <pc:spChg chg="mod">
          <ac:chgData name="Nicholas James Brown" userId="4af969ae-7569-4321-8c24-4f96c98aff1a" providerId="ADAL" clId="{0F11F2DC-94B4-48F5-8542-BBFC87FA9575}" dt="2025-02-24T11:03:34.951" v="43" actId="20577"/>
          <ac:spMkLst>
            <pc:docMk/>
            <pc:sldMk cId="4266840265" sldId="1140"/>
            <ac:spMk id="2" creationId="{1F2BB926-50D9-D3BF-CDA5-4482E4A69FD6}"/>
          </ac:spMkLst>
        </pc:spChg>
        <pc:spChg chg="mod">
          <ac:chgData name="Nicholas James Brown" userId="4af969ae-7569-4321-8c24-4f96c98aff1a" providerId="ADAL" clId="{0F11F2DC-94B4-48F5-8542-BBFC87FA9575}" dt="2025-02-24T11:11:30.828" v="165" actId="20577"/>
          <ac:spMkLst>
            <pc:docMk/>
            <pc:sldMk cId="4266840265" sldId="1140"/>
            <ac:spMk id="3" creationId="{7A01B70D-1FC7-B26E-6ACB-9E9211C94497}"/>
          </ac:spMkLst>
        </pc:spChg>
        <pc:spChg chg="del">
          <ac:chgData name="Nicholas James Brown" userId="4af969ae-7569-4321-8c24-4f96c98aff1a" providerId="ADAL" clId="{0F11F2DC-94B4-48F5-8542-BBFC87FA9575}" dt="2025-02-24T11:03:15.291" v="7" actId="478"/>
          <ac:spMkLst>
            <pc:docMk/>
            <pc:sldMk cId="4266840265" sldId="1140"/>
            <ac:spMk id="6" creationId="{01D2D20D-4FC8-263B-D171-C5AC6FF53F6A}"/>
          </ac:spMkLst>
        </pc:spChg>
        <pc:spChg chg="add mod">
          <ac:chgData name="Nicholas James Brown" userId="4af969ae-7569-4321-8c24-4f96c98aff1a" providerId="ADAL" clId="{0F11F2DC-94B4-48F5-8542-BBFC87FA9575}" dt="2025-02-24T11:11:15.402" v="162" actId="1076"/>
          <ac:spMkLst>
            <pc:docMk/>
            <pc:sldMk cId="4266840265" sldId="1140"/>
            <ac:spMk id="8" creationId="{848401C1-3FE7-C75A-98E4-DCD0695AA380}"/>
          </ac:spMkLst>
        </pc:spChg>
        <pc:picChg chg="add mod">
          <ac:chgData name="Nicholas James Brown" userId="4af969ae-7569-4321-8c24-4f96c98aff1a" providerId="ADAL" clId="{0F11F2DC-94B4-48F5-8542-BBFC87FA9575}" dt="2025-02-24T11:09:17.635" v="124" actId="1076"/>
          <ac:picMkLst>
            <pc:docMk/>
            <pc:sldMk cId="4266840265" sldId="1140"/>
            <ac:picMk id="5" creationId="{2FCB76CE-9873-5F62-A0D8-B5CAE9348CA3}"/>
          </ac:picMkLst>
        </pc:picChg>
      </pc:sldChg>
      <pc:sldChg chg="addSp delSp modSp add mod">
        <pc:chgData name="Nicholas James Brown" userId="4af969ae-7569-4321-8c24-4f96c98aff1a" providerId="ADAL" clId="{0F11F2DC-94B4-48F5-8542-BBFC87FA9575}" dt="2025-02-24T11:23:14.230" v="325" actId="2164"/>
        <pc:sldMkLst>
          <pc:docMk/>
          <pc:sldMk cId="114238561" sldId="1141"/>
        </pc:sldMkLst>
        <pc:spChg chg="add del mod">
          <ac:chgData name="Nicholas James Brown" userId="4af969ae-7569-4321-8c24-4f96c98aff1a" providerId="ADAL" clId="{0F11F2DC-94B4-48F5-8542-BBFC87FA9575}" dt="2025-02-24T11:14:12.293" v="170" actId="478"/>
          <ac:spMkLst>
            <pc:docMk/>
            <pc:sldMk cId="114238561" sldId="1141"/>
            <ac:spMk id="5" creationId="{23EF8C60-AE72-79A4-6B44-51F1121EB453}"/>
          </ac:spMkLst>
        </pc:spChg>
        <pc:spChg chg="del mod">
          <ac:chgData name="Nicholas James Brown" userId="4af969ae-7569-4321-8c24-4f96c98aff1a" providerId="ADAL" clId="{0F11F2DC-94B4-48F5-8542-BBFC87FA9575}" dt="2025-02-24T11:14:09.567" v="169" actId="478"/>
          <ac:spMkLst>
            <pc:docMk/>
            <pc:sldMk cId="114238561" sldId="1141"/>
            <ac:spMk id="69635" creationId="{5BAE8B46-CAE9-CB78-582F-6F97465C8077}"/>
          </ac:spMkLst>
        </pc:spChg>
        <pc:graphicFrameChg chg="add mod modGraphic">
          <ac:chgData name="Nicholas James Brown" userId="4af969ae-7569-4321-8c24-4f96c98aff1a" providerId="ADAL" clId="{0F11F2DC-94B4-48F5-8542-BBFC87FA9575}" dt="2025-02-24T11:23:14.230" v="325" actId="2164"/>
          <ac:graphicFrameMkLst>
            <pc:docMk/>
            <pc:sldMk cId="114238561" sldId="1141"/>
            <ac:graphicFrameMk id="3" creationId="{13A83371-C3E7-B9D9-5A83-20DCC6C4907C}"/>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15D749-5BD7-4600-8893-37ACCF4DCE5A}" type="datetimeFigureOut">
              <a:rPr lang="de-DE" smtClean="0"/>
              <a:t>24.02.2025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A94424-F469-434F-BBB9-4EEE74269A4E}" type="slidenum">
              <a:rPr lang="de-DE" smtClean="0"/>
              <a:t>‹#›</a:t>
            </a:fld>
            <a:endParaRPr lang="de-DE"/>
          </a:p>
        </p:txBody>
      </p:sp>
    </p:spTree>
    <p:extLst>
      <p:ext uri="{BB962C8B-B14F-4D97-AF65-F5344CB8AC3E}">
        <p14:creationId xmlns:p14="http://schemas.microsoft.com/office/powerpoint/2010/main" val="1962498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b="0" dirty="0">
              <a:effectLs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7C9C2-4906-445D-AC33-548C5C503716}" type="slidenum">
              <a:rPr kumimoji="0" lang="en-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7166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pPr>
              <a:defRPr/>
            </a:pPr>
            <a:fld id="{6A430EE0-D857-FA48-938F-FD098A05E48B}" type="slidenum">
              <a:rPr lang="en-GB" smtClean="0"/>
              <a:pPr>
                <a:defRPr/>
              </a:pPr>
              <a:t>17</a:t>
            </a:fld>
            <a:endParaRPr lang="en-GB"/>
          </a:p>
        </p:txBody>
      </p:sp>
    </p:spTree>
    <p:extLst>
      <p:ext uri="{BB962C8B-B14F-4D97-AF65-F5344CB8AC3E}">
        <p14:creationId xmlns:p14="http://schemas.microsoft.com/office/powerpoint/2010/main" val="3701086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F0B75-454C-0C45-1F29-A8844D1153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5FD522-B74F-8EED-EB0E-190297EC45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4F97F7-1DC8-3CA7-4E18-D31901D3641F}"/>
              </a:ext>
            </a:extLst>
          </p:cNvPr>
          <p:cNvSpPr>
            <a:spLocks noGrp="1"/>
          </p:cNvSpPr>
          <p:nvPr>
            <p:ph type="body" idx="1"/>
          </p:nvPr>
        </p:nvSpPr>
        <p:spPr/>
        <p:txBody>
          <a:bodyPr/>
          <a:lstStyle/>
          <a:p>
            <a:endParaRPr lang="ar-SA"/>
          </a:p>
        </p:txBody>
      </p:sp>
      <p:sp>
        <p:nvSpPr>
          <p:cNvPr id="4" name="Slide Number Placeholder 3">
            <a:extLst>
              <a:ext uri="{FF2B5EF4-FFF2-40B4-BE49-F238E27FC236}">
                <a16:creationId xmlns:a16="http://schemas.microsoft.com/office/drawing/2014/main" id="{4171FAA8-E6C5-F354-1675-FA6E7162EF39}"/>
              </a:ext>
            </a:extLst>
          </p:cNvPr>
          <p:cNvSpPr>
            <a:spLocks noGrp="1"/>
          </p:cNvSpPr>
          <p:nvPr>
            <p:ph type="sldNum" sz="quarter" idx="10"/>
          </p:nvPr>
        </p:nvSpPr>
        <p:spPr/>
        <p:txBody>
          <a:bodyPr/>
          <a:lstStyle/>
          <a:p>
            <a:pPr>
              <a:defRPr/>
            </a:pPr>
            <a:fld id="{6A430EE0-D857-FA48-938F-FD098A05E48B}" type="slidenum">
              <a:rPr lang="en-GB" smtClean="0"/>
              <a:pPr>
                <a:defRPr/>
              </a:pPr>
              <a:t>18</a:t>
            </a:fld>
            <a:endParaRPr lang="en-GB"/>
          </a:p>
        </p:txBody>
      </p:sp>
    </p:spTree>
    <p:extLst>
      <p:ext uri="{BB962C8B-B14F-4D97-AF65-F5344CB8AC3E}">
        <p14:creationId xmlns:p14="http://schemas.microsoft.com/office/powerpoint/2010/main" val="3643284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88EDE-90F8-828B-4B9A-628D854939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721A59-5560-9A88-179B-542AB3E703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3081C4-578B-6B88-9B27-89C027C1F796}"/>
              </a:ext>
            </a:extLst>
          </p:cNvPr>
          <p:cNvSpPr>
            <a:spLocks noGrp="1"/>
          </p:cNvSpPr>
          <p:nvPr>
            <p:ph type="body" idx="1"/>
          </p:nvPr>
        </p:nvSpPr>
        <p:spPr/>
        <p:txBody>
          <a:bodyPr/>
          <a:lstStyle/>
          <a:p>
            <a:endParaRPr lang="ar-SA"/>
          </a:p>
        </p:txBody>
      </p:sp>
      <p:sp>
        <p:nvSpPr>
          <p:cNvPr id="4" name="Slide Number Placeholder 3">
            <a:extLst>
              <a:ext uri="{FF2B5EF4-FFF2-40B4-BE49-F238E27FC236}">
                <a16:creationId xmlns:a16="http://schemas.microsoft.com/office/drawing/2014/main" id="{E90BEFD8-56E5-2619-952A-E85685C89EEA}"/>
              </a:ext>
            </a:extLst>
          </p:cNvPr>
          <p:cNvSpPr>
            <a:spLocks noGrp="1"/>
          </p:cNvSpPr>
          <p:nvPr>
            <p:ph type="sldNum" sz="quarter" idx="10"/>
          </p:nvPr>
        </p:nvSpPr>
        <p:spPr/>
        <p:txBody>
          <a:bodyPr/>
          <a:lstStyle/>
          <a:p>
            <a:pPr>
              <a:defRPr/>
            </a:pPr>
            <a:fld id="{6A430EE0-D857-FA48-938F-FD098A05E48B}" type="slidenum">
              <a:rPr lang="en-GB" smtClean="0"/>
              <a:pPr>
                <a:defRPr/>
              </a:pPr>
              <a:t>19</a:t>
            </a:fld>
            <a:endParaRPr lang="en-GB"/>
          </a:p>
        </p:txBody>
      </p:sp>
    </p:spTree>
    <p:extLst>
      <p:ext uri="{BB962C8B-B14F-4D97-AF65-F5344CB8AC3E}">
        <p14:creationId xmlns:p14="http://schemas.microsoft.com/office/powerpoint/2010/main" val="2636242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2CA63-F930-A280-71E2-14C87E8959AD}"/>
            </a:ext>
          </a:extLst>
        </p:cNvPr>
        <p:cNvGrpSpPr/>
        <p:nvPr/>
      </p:nvGrpSpPr>
      <p:grpSpPr>
        <a:xfrm>
          <a:off x="0" y="0"/>
          <a:ext cx="0" cy="0"/>
          <a:chOff x="0" y="0"/>
          <a:chExt cx="0" cy="0"/>
        </a:xfrm>
      </p:grpSpPr>
      <p:sp>
        <p:nvSpPr>
          <p:cNvPr id="28674" name="Rectangle 7">
            <a:extLst>
              <a:ext uri="{FF2B5EF4-FFF2-40B4-BE49-F238E27FC236}">
                <a16:creationId xmlns:a16="http://schemas.microsoft.com/office/drawing/2014/main" id="{65C56C3A-83FA-5210-E630-22C6F87CF30F}"/>
              </a:ext>
            </a:extLst>
          </p:cNvPr>
          <p:cNvSpPr>
            <a:spLocks noGrp="1" noChangeArrowheads="1"/>
          </p:cNvSpPr>
          <p:nvPr>
            <p:ph type="sldNum" sz="quarter" idx="5"/>
          </p:nvPr>
        </p:nvSpPr>
        <p:spPr>
          <a:noFill/>
        </p:spPr>
        <p:txBody>
          <a:bodyPr/>
          <a:lstStyle/>
          <a:p>
            <a:fld id="{1CC3911A-8113-485B-AE43-FC3B3A665271}" type="slidenum">
              <a:rPr lang="en-US" smtClean="0"/>
              <a:pPr/>
              <a:t>20</a:t>
            </a:fld>
            <a:endParaRPr lang="en-US"/>
          </a:p>
        </p:txBody>
      </p:sp>
      <p:sp>
        <p:nvSpPr>
          <p:cNvPr id="28675" name="Rectangle 2">
            <a:extLst>
              <a:ext uri="{FF2B5EF4-FFF2-40B4-BE49-F238E27FC236}">
                <a16:creationId xmlns:a16="http://schemas.microsoft.com/office/drawing/2014/main" id="{9AD8DC59-9A35-1B3B-52C5-86FEAF4B4D65}"/>
              </a:ext>
            </a:extLst>
          </p:cNvPr>
          <p:cNvSpPr>
            <a:spLocks noGrp="1" noRot="1" noChangeAspect="1" noChangeArrowheads="1" noTextEdit="1"/>
          </p:cNvSpPr>
          <p:nvPr>
            <p:ph type="sldImg"/>
          </p:nvPr>
        </p:nvSpPr>
        <p:spPr>
          <a:xfrm>
            <a:off x="139700" y="766763"/>
            <a:ext cx="6819900" cy="3836987"/>
          </a:xfrm>
          <a:ln/>
        </p:spPr>
      </p:sp>
      <p:sp>
        <p:nvSpPr>
          <p:cNvPr id="28676" name="Rectangle 3">
            <a:extLst>
              <a:ext uri="{FF2B5EF4-FFF2-40B4-BE49-F238E27FC236}">
                <a16:creationId xmlns:a16="http://schemas.microsoft.com/office/drawing/2014/main" id="{B664F3B3-4DF7-E662-0F0B-F00840F3DA31}"/>
              </a:ext>
            </a:extLst>
          </p:cNvPr>
          <p:cNvSpPr>
            <a:spLocks noGrp="1" noChangeArrowheads="1"/>
          </p:cNvSpPr>
          <p:nvPr>
            <p:ph type="body" idx="1"/>
          </p:nvPr>
        </p:nvSpPr>
        <p:spPr>
          <a:noFill/>
          <a:ln/>
        </p:spPr>
        <p:txBody>
          <a:bodyPr/>
          <a:lstStyle/>
          <a:p>
            <a:endParaRPr lang="en-GB"/>
          </a:p>
        </p:txBody>
      </p:sp>
    </p:spTree>
    <p:extLst>
      <p:ext uri="{BB962C8B-B14F-4D97-AF65-F5344CB8AC3E}">
        <p14:creationId xmlns:p14="http://schemas.microsoft.com/office/powerpoint/2010/main" val="126423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54003-727E-C56D-61CC-2403EF369D85}"/>
            </a:ext>
          </a:extLst>
        </p:cNvPr>
        <p:cNvGrpSpPr/>
        <p:nvPr/>
      </p:nvGrpSpPr>
      <p:grpSpPr>
        <a:xfrm>
          <a:off x="0" y="0"/>
          <a:ext cx="0" cy="0"/>
          <a:chOff x="0" y="0"/>
          <a:chExt cx="0" cy="0"/>
        </a:xfrm>
      </p:grpSpPr>
      <p:sp>
        <p:nvSpPr>
          <p:cNvPr id="28674" name="Rectangle 7">
            <a:extLst>
              <a:ext uri="{FF2B5EF4-FFF2-40B4-BE49-F238E27FC236}">
                <a16:creationId xmlns:a16="http://schemas.microsoft.com/office/drawing/2014/main" id="{A2D44C3B-2580-15B3-4073-CA49E5AD798A}"/>
              </a:ext>
            </a:extLst>
          </p:cNvPr>
          <p:cNvSpPr>
            <a:spLocks noGrp="1" noChangeArrowheads="1"/>
          </p:cNvSpPr>
          <p:nvPr>
            <p:ph type="sldNum" sz="quarter" idx="5"/>
          </p:nvPr>
        </p:nvSpPr>
        <p:spPr>
          <a:noFill/>
        </p:spPr>
        <p:txBody>
          <a:bodyPr/>
          <a:lstStyle/>
          <a:p>
            <a:fld id="{1CC3911A-8113-485B-AE43-FC3B3A665271}" type="slidenum">
              <a:rPr lang="en-US" smtClean="0"/>
              <a:pPr/>
              <a:t>21</a:t>
            </a:fld>
            <a:endParaRPr lang="en-US"/>
          </a:p>
        </p:txBody>
      </p:sp>
      <p:sp>
        <p:nvSpPr>
          <p:cNvPr id="28675" name="Rectangle 2">
            <a:extLst>
              <a:ext uri="{FF2B5EF4-FFF2-40B4-BE49-F238E27FC236}">
                <a16:creationId xmlns:a16="http://schemas.microsoft.com/office/drawing/2014/main" id="{B9B3DD0E-9BD7-2695-76B7-F9B215F7AEE3}"/>
              </a:ext>
            </a:extLst>
          </p:cNvPr>
          <p:cNvSpPr>
            <a:spLocks noGrp="1" noRot="1" noChangeAspect="1" noChangeArrowheads="1" noTextEdit="1"/>
          </p:cNvSpPr>
          <p:nvPr>
            <p:ph type="sldImg"/>
          </p:nvPr>
        </p:nvSpPr>
        <p:spPr>
          <a:xfrm>
            <a:off x="139700" y="766763"/>
            <a:ext cx="6819900" cy="3836987"/>
          </a:xfrm>
          <a:ln/>
        </p:spPr>
      </p:sp>
      <p:sp>
        <p:nvSpPr>
          <p:cNvPr id="28676" name="Rectangle 3">
            <a:extLst>
              <a:ext uri="{FF2B5EF4-FFF2-40B4-BE49-F238E27FC236}">
                <a16:creationId xmlns:a16="http://schemas.microsoft.com/office/drawing/2014/main" id="{8B6550D8-E00C-D5E1-85B1-71244211E2FB}"/>
              </a:ext>
            </a:extLst>
          </p:cNvPr>
          <p:cNvSpPr>
            <a:spLocks noGrp="1" noChangeArrowheads="1"/>
          </p:cNvSpPr>
          <p:nvPr>
            <p:ph type="body" idx="1"/>
          </p:nvPr>
        </p:nvSpPr>
        <p:spPr>
          <a:noFill/>
          <a:ln/>
        </p:spPr>
        <p:txBody>
          <a:bodyPr/>
          <a:lstStyle/>
          <a:p>
            <a:endParaRPr lang="en-GB"/>
          </a:p>
        </p:txBody>
      </p:sp>
    </p:spTree>
    <p:extLst>
      <p:ext uri="{BB962C8B-B14F-4D97-AF65-F5344CB8AC3E}">
        <p14:creationId xmlns:p14="http://schemas.microsoft.com/office/powerpoint/2010/main" val="4052084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08EA865C-E6BB-4F3C-A87B-EE6E807DCC72}" type="slidenum">
              <a:rPr lang="en-US" smtClean="0"/>
              <a:pPr/>
              <a:t>22</a:t>
            </a:fld>
            <a:endParaRPr lang="en-US"/>
          </a:p>
        </p:txBody>
      </p:sp>
      <p:sp>
        <p:nvSpPr>
          <p:cNvPr id="33795" name="Rectangle 2"/>
          <p:cNvSpPr>
            <a:spLocks noGrp="1" noRot="1" noChangeAspect="1" noChangeArrowheads="1" noTextEdit="1"/>
          </p:cNvSpPr>
          <p:nvPr>
            <p:ph type="sldImg"/>
          </p:nvPr>
        </p:nvSpPr>
        <p:spPr>
          <a:xfrm>
            <a:off x="685800" y="1143000"/>
            <a:ext cx="5486400" cy="3086100"/>
          </a:xfrm>
          <a:ln/>
        </p:spPr>
      </p:sp>
      <p:sp>
        <p:nvSpPr>
          <p:cNvPr id="337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258146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08EA865C-E6BB-4F3C-A87B-EE6E807DCC72}" type="slidenum">
              <a:rPr lang="en-US" smtClean="0"/>
              <a:pPr/>
              <a:t>23</a:t>
            </a:fld>
            <a:endParaRPr lang="en-US"/>
          </a:p>
        </p:txBody>
      </p:sp>
      <p:sp>
        <p:nvSpPr>
          <p:cNvPr id="33795" name="Rectangle 2"/>
          <p:cNvSpPr>
            <a:spLocks noGrp="1" noRot="1" noChangeAspect="1" noChangeArrowheads="1" noTextEdit="1"/>
          </p:cNvSpPr>
          <p:nvPr>
            <p:ph type="sldImg"/>
          </p:nvPr>
        </p:nvSpPr>
        <p:spPr>
          <a:xfrm>
            <a:off x="685800" y="1143000"/>
            <a:ext cx="5486400" cy="3086100"/>
          </a:xfrm>
          <a:ln/>
        </p:spPr>
      </p:sp>
      <p:sp>
        <p:nvSpPr>
          <p:cNvPr id="337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84357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51B8F4-8427-408A-B8A8-CC32CF1A22E4}" type="slidenum">
              <a:rPr lang="en-US" smtClean="0"/>
              <a:t>27</a:t>
            </a:fld>
            <a:endParaRPr lang="en-US"/>
          </a:p>
        </p:txBody>
      </p:sp>
    </p:spTree>
    <p:extLst>
      <p:ext uri="{BB962C8B-B14F-4D97-AF65-F5344CB8AC3E}">
        <p14:creationId xmlns:p14="http://schemas.microsoft.com/office/powerpoint/2010/main" val="4050025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3DF8E-9147-F7B5-D579-4EBCE20877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2CDE8E-2302-4D13-E2C3-0B60F24E01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9845D7-C8F2-76C9-05BA-896672A56F3A}"/>
              </a:ext>
            </a:extLst>
          </p:cNvPr>
          <p:cNvSpPr>
            <a:spLocks noGrp="1"/>
          </p:cNvSpPr>
          <p:nvPr>
            <p:ph type="body" idx="1"/>
          </p:nvPr>
        </p:nvSpPr>
        <p:spPr/>
        <p:txBody>
          <a:bodyPr/>
          <a:lstStyle/>
          <a:p>
            <a:endParaRPr lang="ar-SA"/>
          </a:p>
        </p:txBody>
      </p:sp>
      <p:sp>
        <p:nvSpPr>
          <p:cNvPr id="4" name="Slide Number Placeholder 3">
            <a:extLst>
              <a:ext uri="{FF2B5EF4-FFF2-40B4-BE49-F238E27FC236}">
                <a16:creationId xmlns:a16="http://schemas.microsoft.com/office/drawing/2014/main" id="{603C8E33-EA75-0141-26EA-650115DE1DE9}"/>
              </a:ext>
            </a:extLst>
          </p:cNvPr>
          <p:cNvSpPr>
            <a:spLocks noGrp="1"/>
          </p:cNvSpPr>
          <p:nvPr>
            <p:ph type="sldNum" sz="quarter" idx="10"/>
          </p:nvPr>
        </p:nvSpPr>
        <p:spPr/>
        <p:txBody>
          <a:bodyPr/>
          <a:lstStyle/>
          <a:p>
            <a:pPr>
              <a:defRPr/>
            </a:pPr>
            <a:fld id="{6A430EE0-D857-FA48-938F-FD098A05E48B}" type="slidenum">
              <a:rPr lang="en-GB" smtClean="0"/>
              <a:pPr>
                <a:defRPr/>
              </a:pPr>
              <a:t>28</a:t>
            </a:fld>
            <a:endParaRPr lang="en-GB"/>
          </a:p>
        </p:txBody>
      </p:sp>
    </p:spTree>
    <p:extLst>
      <p:ext uri="{BB962C8B-B14F-4D97-AF65-F5344CB8AC3E}">
        <p14:creationId xmlns:p14="http://schemas.microsoft.com/office/powerpoint/2010/main" val="2345934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717F5-4744-2501-B4A3-D4FBCAD489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7C6D4D-4C21-B4C9-74C4-0994D2C60B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E11478-7433-9D27-EA2A-7B183BF6BCDF}"/>
              </a:ext>
            </a:extLst>
          </p:cNvPr>
          <p:cNvSpPr>
            <a:spLocks noGrp="1"/>
          </p:cNvSpPr>
          <p:nvPr>
            <p:ph type="body" idx="1"/>
          </p:nvPr>
        </p:nvSpPr>
        <p:spPr/>
        <p:txBody>
          <a:bodyPr/>
          <a:lstStyle/>
          <a:p>
            <a:pPr marL="285750" indent="-285750">
              <a:buFont typeface="Arial" panose="020B0604020202020204" pitchFamily="34" charset="0"/>
              <a:buChar char="•"/>
            </a:pPr>
            <a:endParaRPr lang="en-DE" sz="1200" dirty="0">
              <a:latin typeface="+mn-lt"/>
            </a:endParaRPr>
          </a:p>
        </p:txBody>
      </p:sp>
      <p:sp>
        <p:nvSpPr>
          <p:cNvPr id="4" name="Slide Number Placeholder 3">
            <a:extLst>
              <a:ext uri="{FF2B5EF4-FFF2-40B4-BE49-F238E27FC236}">
                <a16:creationId xmlns:a16="http://schemas.microsoft.com/office/drawing/2014/main" id="{364E6828-0326-0912-98CF-7CE84C3A913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32F53-1848-4BEC-AA12-390864CDA85F}" type="slidenum">
              <a:rPr kumimoji="0" lang="en-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73998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12DF0-1031-2F46-785B-BB5407CDBA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490E7D-7FFA-A2A3-ECAC-8B7FC6A095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1BA5A3-40A3-7751-1D6F-B1168426641B}"/>
              </a:ext>
            </a:extLst>
          </p:cNvPr>
          <p:cNvSpPr>
            <a:spLocks noGrp="1"/>
          </p:cNvSpPr>
          <p:nvPr>
            <p:ph type="body" idx="1"/>
          </p:nvPr>
        </p:nvSpPr>
        <p:spPr/>
        <p:txBody>
          <a:bodyPr/>
          <a:lstStyle/>
          <a:p>
            <a:pPr marL="285750" indent="-285750">
              <a:buFont typeface="Arial" panose="020B0604020202020204" pitchFamily="34" charset="0"/>
              <a:buChar char="•"/>
            </a:pPr>
            <a:endParaRPr lang="en-DE" sz="1200" dirty="0">
              <a:latin typeface="+mn-lt"/>
            </a:endParaRPr>
          </a:p>
        </p:txBody>
      </p:sp>
      <p:sp>
        <p:nvSpPr>
          <p:cNvPr id="4" name="Slide Number Placeholder 3">
            <a:extLst>
              <a:ext uri="{FF2B5EF4-FFF2-40B4-BE49-F238E27FC236}">
                <a16:creationId xmlns:a16="http://schemas.microsoft.com/office/drawing/2014/main" id="{E3E3313C-744E-210C-BEDB-2D8F7B8C0B5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32F53-1848-4BEC-AA12-390864CDA85F}" type="slidenum">
              <a:rPr kumimoji="0" lang="en-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30712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0D41D-ACF9-678F-6645-24280802E1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279633-D9D6-5FDB-FCA7-CBE2349E00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05F2D9-603D-9A74-8CF5-7A296044C7C4}"/>
              </a:ext>
            </a:extLst>
          </p:cNvPr>
          <p:cNvSpPr>
            <a:spLocks noGrp="1"/>
          </p:cNvSpPr>
          <p:nvPr>
            <p:ph type="body" idx="1"/>
          </p:nvPr>
        </p:nvSpPr>
        <p:spPr/>
        <p:txBody>
          <a:bodyPr/>
          <a:lstStyle/>
          <a:p>
            <a:pPr marL="285750" indent="-285750">
              <a:buFont typeface="Wingdings" panose="05000000000000000000" pitchFamily="2" charset="2"/>
              <a:buChar char="§"/>
            </a:pPr>
            <a:r>
              <a:rPr lang="en-AU" sz="1200" dirty="0"/>
              <a:t>IGS20 core sites where data available included in APREF routine analysis</a:t>
            </a:r>
          </a:p>
          <a:p>
            <a:pPr marL="285750" indent="-285750">
              <a:buFont typeface="Wingdings" panose="05000000000000000000" pitchFamily="2" charset="2"/>
              <a:buChar char="§"/>
            </a:pPr>
            <a:r>
              <a:rPr lang="en-AU" sz="1200" dirty="0"/>
              <a:t>Minimum constraint of IGS20 core sites to allow the alignment solutions to IGS20 reference frame</a:t>
            </a:r>
          </a:p>
          <a:p>
            <a:pPr marL="285750" indent="-285750">
              <a:buFont typeface="Arial" panose="020B0604020202020204" pitchFamily="34" charset="0"/>
              <a:buChar char="•"/>
            </a:pPr>
            <a:endParaRPr lang="en-DE" sz="1200" dirty="0">
              <a:latin typeface="+mn-lt"/>
            </a:endParaRPr>
          </a:p>
        </p:txBody>
      </p:sp>
      <p:sp>
        <p:nvSpPr>
          <p:cNvPr id="4" name="Slide Number Placeholder 3">
            <a:extLst>
              <a:ext uri="{FF2B5EF4-FFF2-40B4-BE49-F238E27FC236}">
                <a16:creationId xmlns:a16="http://schemas.microsoft.com/office/drawing/2014/main" id="{ACEBC8D7-E29D-BD44-ECAC-586FCA1CB80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32F53-1848-4BEC-AA12-390864CDA85F}" type="slidenum">
              <a:rPr kumimoji="0" lang="en-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03363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30749-4E2C-CBD0-3106-98E9B57DE2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2DCD78-FE84-D643-858F-C8F25F7D07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758F30-4BF1-77D3-F33F-610C4E7E69C3}"/>
              </a:ext>
            </a:extLst>
          </p:cNvPr>
          <p:cNvSpPr>
            <a:spLocks noGrp="1"/>
          </p:cNvSpPr>
          <p:nvPr>
            <p:ph type="body" idx="1"/>
          </p:nvPr>
        </p:nvSpPr>
        <p:spPr/>
        <p:txBody>
          <a:bodyPr/>
          <a:lstStyle/>
          <a:p>
            <a:pPr marL="285750" indent="-285750">
              <a:buFont typeface="Wingdings" panose="05000000000000000000" pitchFamily="2" charset="2"/>
              <a:buChar char="§"/>
            </a:pPr>
            <a:r>
              <a:rPr lang="en-AU" sz="1200" dirty="0"/>
              <a:t>IGS20 core sites where data available included in APREF routine analysis</a:t>
            </a:r>
          </a:p>
          <a:p>
            <a:pPr marL="285750" indent="-285750">
              <a:buFont typeface="Wingdings" panose="05000000000000000000" pitchFamily="2" charset="2"/>
              <a:buChar char="§"/>
            </a:pPr>
            <a:r>
              <a:rPr lang="en-AU" sz="1200" dirty="0"/>
              <a:t>Minimum constraint of IGS20 core sites to allow the alignment solutions to IGS20 reference frame</a:t>
            </a:r>
          </a:p>
          <a:p>
            <a:pPr marL="285750" indent="-285750">
              <a:buFont typeface="Arial" panose="020B0604020202020204" pitchFamily="34" charset="0"/>
              <a:buChar char="•"/>
            </a:pPr>
            <a:endParaRPr lang="en-DE" sz="1200" dirty="0">
              <a:latin typeface="+mn-lt"/>
            </a:endParaRPr>
          </a:p>
        </p:txBody>
      </p:sp>
      <p:sp>
        <p:nvSpPr>
          <p:cNvPr id="4" name="Slide Number Placeholder 3">
            <a:extLst>
              <a:ext uri="{FF2B5EF4-FFF2-40B4-BE49-F238E27FC236}">
                <a16:creationId xmlns:a16="http://schemas.microsoft.com/office/drawing/2014/main" id="{2F32D1D4-A265-295C-59A3-BE20ECAA3DC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32F53-1848-4BEC-AA12-390864CDA85F}" type="slidenum">
              <a:rPr kumimoji="0" lang="en-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98282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FB2F4-2777-73C6-D30D-A9C78580CF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4D5CBE-F9AD-6DE7-1194-7222B9CC4F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DE8992-A251-976C-E253-62599F3D6ECC}"/>
              </a:ext>
            </a:extLst>
          </p:cNvPr>
          <p:cNvSpPr>
            <a:spLocks noGrp="1"/>
          </p:cNvSpPr>
          <p:nvPr>
            <p:ph type="body" idx="1"/>
          </p:nvPr>
        </p:nvSpPr>
        <p:spPr/>
        <p:txBody>
          <a:bodyPr/>
          <a:lstStyle/>
          <a:p>
            <a:pPr marL="285750" indent="-285750">
              <a:buFont typeface="Wingdings" panose="05000000000000000000" pitchFamily="2" charset="2"/>
              <a:buChar char="§"/>
            </a:pPr>
            <a:r>
              <a:rPr lang="en-AU" sz="1200" dirty="0"/>
              <a:t>IGS20 core sites where data available included in APREF routine analysis</a:t>
            </a:r>
          </a:p>
          <a:p>
            <a:pPr marL="285750" indent="-285750">
              <a:buFont typeface="Wingdings" panose="05000000000000000000" pitchFamily="2" charset="2"/>
              <a:buChar char="§"/>
            </a:pPr>
            <a:r>
              <a:rPr lang="en-AU" sz="1200" dirty="0"/>
              <a:t>Minimum constraint of IGS20 core sites to allow the alignment solutions to IGS20 reference frame</a:t>
            </a:r>
          </a:p>
          <a:p>
            <a:pPr marL="285750" indent="-285750">
              <a:buFont typeface="Arial" panose="020B0604020202020204" pitchFamily="34" charset="0"/>
              <a:buChar char="•"/>
            </a:pPr>
            <a:endParaRPr lang="en-DE" sz="1200" dirty="0">
              <a:latin typeface="+mn-lt"/>
            </a:endParaRPr>
          </a:p>
        </p:txBody>
      </p:sp>
      <p:sp>
        <p:nvSpPr>
          <p:cNvPr id="4" name="Slide Number Placeholder 3">
            <a:extLst>
              <a:ext uri="{FF2B5EF4-FFF2-40B4-BE49-F238E27FC236}">
                <a16:creationId xmlns:a16="http://schemas.microsoft.com/office/drawing/2014/main" id="{984DD5BF-9D95-02F1-DE17-CCFDC206B10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32F53-1848-4BEC-AA12-390864CDA85F}" type="slidenum">
              <a:rPr kumimoji="0" lang="en-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89163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Most importantly, PGSC members acknowledges its partners for good partnership and great collaborative efforts for working together.</a:t>
            </a:r>
          </a:p>
        </p:txBody>
      </p:sp>
      <p:sp>
        <p:nvSpPr>
          <p:cNvPr id="4" name="Slide Number Placeholder 3"/>
          <p:cNvSpPr>
            <a:spLocks noGrp="1"/>
          </p:cNvSpPr>
          <p:nvPr>
            <p:ph type="sldNum" sz="quarter" idx="5"/>
          </p:nvPr>
        </p:nvSpPr>
        <p:spPr/>
        <p:txBody>
          <a:bodyPr/>
          <a:lstStyle/>
          <a:p>
            <a:fld id="{47C5FB2C-A4CA-4B75-BF4B-F0644741FAA4}" type="slidenum">
              <a:rPr lang="en-AU" smtClean="0"/>
              <a:t>33</a:t>
            </a:fld>
            <a:endParaRPr lang="en-AU"/>
          </a:p>
        </p:txBody>
      </p:sp>
    </p:spTree>
    <p:extLst>
      <p:ext uri="{BB962C8B-B14F-4D97-AF65-F5344CB8AC3E}">
        <p14:creationId xmlns:p14="http://schemas.microsoft.com/office/powerpoint/2010/main" val="3570705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419E5-44D9-60C7-5EC1-6F4839D76E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FBF6EA-6E6D-7D19-578F-0C932F22E6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FF4238-34B9-DFF3-064E-623F1D2C3E96}"/>
              </a:ext>
            </a:extLst>
          </p:cNvPr>
          <p:cNvSpPr>
            <a:spLocks noGrp="1"/>
          </p:cNvSpPr>
          <p:nvPr>
            <p:ph type="body" idx="1"/>
          </p:nvPr>
        </p:nvSpPr>
        <p:spPr/>
        <p:txBody>
          <a:bodyPr/>
          <a:lstStyle/>
          <a:p>
            <a:pPr marL="285750" indent="-285750">
              <a:buFont typeface="Arial" panose="020B0604020202020204" pitchFamily="34" charset="0"/>
              <a:buChar char="•"/>
            </a:pPr>
            <a:endParaRPr lang="en-DE" sz="1200" dirty="0">
              <a:latin typeface="+mn-lt"/>
            </a:endParaRPr>
          </a:p>
        </p:txBody>
      </p:sp>
      <p:sp>
        <p:nvSpPr>
          <p:cNvPr id="4" name="Slide Number Placeholder 3">
            <a:extLst>
              <a:ext uri="{FF2B5EF4-FFF2-40B4-BE49-F238E27FC236}">
                <a16:creationId xmlns:a16="http://schemas.microsoft.com/office/drawing/2014/main" id="{C54B0A94-1358-85E6-AEB9-AF293062AF8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32F53-1848-4BEC-AA12-390864CDA85F}" type="slidenum">
              <a:rPr kumimoji="0" lang="en-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55249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CD2E4-7A5D-6375-8085-BC90F858E2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4C8F1C-CC5C-3EF8-4FCE-49AA84DA24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CC4AF2-1F60-C2BB-244E-BC6D636B240E}"/>
              </a:ext>
            </a:extLst>
          </p:cNvPr>
          <p:cNvSpPr>
            <a:spLocks noGrp="1"/>
          </p:cNvSpPr>
          <p:nvPr>
            <p:ph type="body" idx="1"/>
          </p:nvPr>
        </p:nvSpPr>
        <p:spPr/>
        <p:txBody>
          <a:bodyPr/>
          <a:lstStyle/>
          <a:p>
            <a:pPr marL="285750" indent="-285750">
              <a:buFont typeface="Arial" panose="020B0604020202020204" pitchFamily="34" charset="0"/>
              <a:buChar char="•"/>
            </a:pPr>
            <a:endParaRPr lang="en-DE" sz="1200" dirty="0">
              <a:latin typeface="+mn-lt"/>
            </a:endParaRPr>
          </a:p>
        </p:txBody>
      </p:sp>
      <p:sp>
        <p:nvSpPr>
          <p:cNvPr id="4" name="Slide Number Placeholder 3">
            <a:extLst>
              <a:ext uri="{FF2B5EF4-FFF2-40B4-BE49-F238E27FC236}">
                <a16:creationId xmlns:a16="http://schemas.microsoft.com/office/drawing/2014/main" id="{A78FF0C9-9207-6ED1-16C5-E24A3FF9878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32F53-1848-4BEC-AA12-390864CDA85F}" type="slidenum">
              <a:rPr kumimoji="0" lang="en-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61811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Speaker: Gustavo</a:t>
            </a:r>
            <a:endParaRPr/>
          </a:p>
          <a:p>
            <a:pPr marL="0" lvl="0" indent="0" algn="l" rtl="0">
              <a:lnSpc>
                <a:spcPct val="100000"/>
              </a:lnSpc>
              <a:spcBef>
                <a:spcPts val="0"/>
              </a:spcBef>
              <a:spcAft>
                <a:spcPts val="0"/>
              </a:spcAft>
              <a:buSzPts val="1100"/>
              <a:buNone/>
            </a:pPr>
            <a:r>
              <a:rPr lang="en-US">
                <a:solidFill>
                  <a:schemeClr val="dk1"/>
                </a:solidFill>
              </a:rPr>
              <a:t>Talking Points: Note that the GRFA members are intended to be identical to the SIRGAS Directing Council</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Cover the internal organization of SIRGAS</a:t>
            </a:r>
            <a:endParaRPr/>
          </a:p>
        </p:txBody>
      </p:sp>
      <p:sp>
        <p:nvSpPr>
          <p:cNvPr id="109" name="Google Shape;10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c450eb96a5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2c450eb96a5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solidFill>
                  <a:schemeClr val="dk1"/>
                </a:solidFill>
              </a:rPr>
              <a:t>Speaker - Gustavo</a:t>
            </a:r>
            <a:endParaRPr>
              <a:solidFill>
                <a:schemeClr val="dk1"/>
              </a:solidFill>
            </a:endParaRPr>
          </a:p>
          <a:p>
            <a:pPr marL="0" lvl="0" indent="0" algn="l" rtl="0">
              <a:lnSpc>
                <a:spcPct val="100000"/>
              </a:lnSpc>
              <a:spcBef>
                <a:spcPts val="0"/>
              </a:spcBef>
              <a:spcAft>
                <a:spcPts val="0"/>
              </a:spcAft>
              <a:buSzPts val="1100"/>
              <a:buNone/>
            </a:pPr>
            <a:r>
              <a:rPr lang="en-US">
                <a:solidFill>
                  <a:schemeClr val="dk1"/>
                </a:solidFill>
              </a:rPr>
              <a:t>Talking Points: Still working to include more Nations particularly from the Caribbean</a:t>
            </a:r>
            <a:endParaRPr>
              <a:solidFill>
                <a:schemeClr val="dk1"/>
              </a:solidFill>
            </a:endParaRPr>
          </a:p>
          <a:p>
            <a:pPr marL="0" lvl="0" indent="0" algn="l" rtl="0">
              <a:lnSpc>
                <a:spcPct val="100000"/>
              </a:lnSpc>
              <a:spcBef>
                <a:spcPts val="0"/>
              </a:spcBef>
              <a:spcAft>
                <a:spcPts val="0"/>
              </a:spcAft>
              <a:buSzPts val="1100"/>
              <a:buNone/>
            </a:pPr>
            <a:r>
              <a:rPr lang="en-US">
                <a:solidFill>
                  <a:schemeClr val="dk1"/>
                </a:solidFill>
              </a:rPr>
              <a:t>WG2 works with members to align their national systems to SIRGAS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These national densifications fit the respective national datums but can be related back to SIRGAS and the ITRS</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c1e0f07581_2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g2c1e0f07581_2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solidFill>
                  <a:schemeClr val="dk1"/>
                </a:solidFill>
              </a:rPr>
              <a:t>Speaker - Gustavo</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Talking Points: WG 2 has documented guidance to aide new accessions into SIRGAS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c1e0f07581_2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g2c1e0f07581_2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solidFill>
                  <a:schemeClr val="dk1"/>
                </a:solidFill>
              </a:rPr>
              <a:t>Speaker - Dan</a:t>
            </a:r>
            <a:endParaRPr>
              <a:solidFill>
                <a:schemeClr val="dk1"/>
              </a:solidFill>
            </a:endParaRPr>
          </a:p>
          <a:p>
            <a:pPr marL="0" lvl="0" indent="0" algn="l" rtl="0">
              <a:lnSpc>
                <a:spcPct val="100000"/>
              </a:lnSpc>
              <a:spcBef>
                <a:spcPts val="0"/>
              </a:spcBef>
              <a:spcAft>
                <a:spcPts val="0"/>
              </a:spcAft>
              <a:buSzPts val="1100"/>
              <a:buNone/>
            </a:pPr>
            <a:r>
              <a:rPr lang="en-US">
                <a:solidFill>
                  <a:schemeClr val="dk1"/>
                </a:solidFill>
              </a:rPr>
              <a:t>Talking Points: Absolute gravity stations provide the unification for relative gravity throughout the Americas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We also aim to support making all data available following F.A.I.R principals</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f3ec3d1b6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g1f3ec3d1b65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solidFill>
                  <a:schemeClr val="dk1"/>
                </a:solidFill>
              </a:rPr>
              <a:t>Speaker - Dan</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Talking Points: The gravity data are then manipulated to produce a geoid model to serve as a vertical datum for South America (IAG 2.4b)</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DE949-E66C-6D65-6B07-C03889A8E40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D4EA0C0-702E-41D7-F5EA-956F860F36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E2035D0-6280-DE50-5FED-ACED4054E296}"/>
              </a:ext>
            </a:extLst>
          </p:cNvPr>
          <p:cNvSpPr>
            <a:spLocks noGrp="1"/>
          </p:cNvSpPr>
          <p:nvPr>
            <p:ph type="dt" sz="half" idx="10"/>
          </p:nvPr>
        </p:nvSpPr>
        <p:spPr/>
        <p:txBody>
          <a:bodyPr/>
          <a:lstStyle/>
          <a:p>
            <a:fld id="{8832D41C-954B-0D45-A9D4-620FF74F6697}" type="datetimeFigureOut">
              <a:rPr lang="en-US" smtClean="0"/>
              <a:t>2/24/2025</a:t>
            </a:fld>
            <a:endParaRPr lang="en-US"/>
          </a:p>
        </p:txBody>
      </p:sp>
      <p:sp>
        <p:nvSpPr>
          <p:cNvPr id="5" name="Footer Placeholder 4">
            <a:extLst>
              <a:ext uri="{FF2B5EF4-FFF2-40B4-BE49-F238E27FC236}">
                <a16:creationId xmlns:a16="http://schemas.microsoft.com/office/drawing/2014/main" id="{22C90EA2-6FF4-20AE-A4BD-6E655D6F60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4DA8A-46EE-0F9A-6E49-E22735A6455C}"/>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2883089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8B9ED-11B7-28B1-F9E6-71FC96B5D07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F0F9FEB-C51F-21E3-745A-45583CF2EF4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026C25F-2936-E26D-2A76-B7A050071F26}"/>
              </a:ext>
            </a:extLst>
          </p:cNvPr>
          <p:cNvSpPr>
            <a:spLocks noGrp="1"/>
          </p:cNvSpPr>
          <p:nvPr>
            <p:ph type="dt" sz="half" idx="10"/>
          </p:nvPr>
        </p:nvSpPr>
        <p:spPr/>
        <p:txBody>
          <a:bodyPr/>
          <a:lstStyle/>
          <a:p>
            <a:fld id="{8832D41C-954B-0D45-A9D4-620FF74F6697}" type="datetimeFigureOut">
              <a:rPr lang="en-US" smtClean="0"/>
              <a:t>2/24/2025</a:t>
            </a:fld>
            <a:endParaRPr lang="en-US"/>
          </a:p>
        </p:txBody>
      </p:sp>
      <p:sp>
        <p:nvSpPr>
          <p:cNvPr id="5" name="Footer Placeholder 4">
            <a:extLst>
              <a:ext uri="{FF2B5EF4-FFF2-40B4-BE49-F238E27FC236}">
                <a16:creationId xmlns:a16="http://schemas.microsoft.com/office/drawing/2014/main" id="{9D09AB3C-28A0-8F76-9D50-8E908FF22D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B6A08C-2DCD-EA9F-C0FA-BF0B203EA930}"/>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2526819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224445-20F3-5701-C6BE-847A9CE010F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2B9FE88-1C31-1405-2153-B27A6C74BB9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AFB92E6-E142-BBC4-7B31-8F8EDDEA3F63}"/>
              </a:ext>
            </a:extLst>
          </p:cNvPr>
          <p:cNvSpPr>
            <a:spLocks noGrp="1"/>
          </p:cNvSpPr>
          <p:nvPr>
            <p:ph type="dt" sz="half" idx="10"/>
          </p:nvPr>
        </p:nvSpPr>
        <p:spPr/>
        <p:txBody>
          <a:bodyPr/>
          <a:lstStyle/>
          <a:p>
            <a:fld id="{8832D41C-954B-0D45-A9D4-620FF74F6697}" type="datetimeFigureOut">
              <a:rPr lang="en-US" smtClean="0"/>
              <a:t>2/24/2025</a:t>
            </a:fld>
            <a:endParaRPr lang="en-US"/>
          </a:p>
        </p:txBody>
      </p:sp>
      <p:sp>
        <p:nvSpPr>
          <p:cNvPr id="5" name="Footer Placeholder 4">
            <a:extLst>
              <a:ext uri="{FF2B5EF4-FFF2-40B4-BE49-F238E27FC236}">
                <a16:creationId xmlns:a16="http://schemas.microsoft.com/office/drawing/2014/main" id="{65A54E37-F8F0-CC56-B5B8-1922A03BD3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194E17-1894-FAE5-D08E-BF1156224440}"/>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3621733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F9470-4806-D70B-E842-8490A736B0E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7963083-674A-454E-2BC1-09C146CED33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081F1C4-BD89-6D90-93C2-D1492D46A6CD}"/>
              </a:ext>
            </a:extLst>
          </p:cNvPr>
          <p:cNvSpPr>
            <a:spLocks noGrp="1"/>
          </p:cNvSpPr>
          <p:nvPr>
            <p:ph type="dt" sz="half" idx="10"/>
          </p:nvPr>
        </p:nvSpPr>
        <p:spPr/>
        <p:txBody>
          <a:bodyPr/>
          <a:lstStyle/>
          <a:p>
            <a:fld id="{8832D41C-954B-0D45-A9D4-620FF74F6697}" type="datetimeFigureOut">
              <a:rPr lang="en-US" smtClean="0"/>
              <a:t>2/24/2025</a:t>
            </a:fld>
            <a:endParaRPr lang="en-US"/>
          </a:p>
        </p:txBody>
      </p:sp>
      <p:sp>
        <p:nvSpPr>
          <p:cNvPr id="5" name="Footer Placeholder 4">
            <a:extLst>
              <a:ext uri="{FF2B5EF4-FFF2-40B4-BE49-F238E27FC236}">
                <a16:creationId xmlns:a16="http://schemas.microsoft.com/office/drawing/2014/main" id="{12EC31F8-B639-3433-C285-1B551C41E3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9A4C1E-A514-92D3-AD2B-A8969E18DD69}"/>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2563986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5F759-9603-B017-DFDD-2D1E4A2B465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B87ED74-FC58-77B9-E04E-532EF501D0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AD3F04E-0EFE-64CD-C9A4-F231F25E0A9B}"/>
              </a:ext>
            </a:extLst>
          </p:cNvPr>
          <p:cNvSpPr>
            <a:spLocks noGrp="1"/>
          </p:cNvSpPr>
          <p:nvPr>
            <p:ph type="dt" sz="half" idx="10"/>
          </p:nvPr>
        </p:nvSpPr>
        <p:spPr/>
        <p:txBody>
          <a:bodyPr/>
          <a:lstStyle/>
          <a:p>
            <a:fld id="{8832D41C-954B-0D45-A9D4-620FF74F6697}" type="datetimeFigureOut">
              <a:rPr lang="en-US" smtClean="0"/>
              <a:t>2/24/2025</a:t>
            </a:fld>
            <a:endParaRPr lang="en-US"/>
          </a:p>
        </p:txBody>
      </p:sp>
      <p:sp>
        <p:nvSpPr>
          <p:cNvPr id="5" name="Footer Placeholder 4">
            <a:extLst>
              <a:ext uri="{FF2B5EF4-FFF2-40B4-BE49-F238E27FC236}">
                <a16:creationId xmlns:a16="http://schemas.microsoft.com/office/drawing/2014/main" id="{10E104D7-B698-B365-E1EE-D0ACC383A6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BA4147-B75A-C434-D02B-67B05DFC8F34}"/>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1853826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62244-AFED-321F-2EE9-DFDE1EE9EA4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3858681-98D5-ADC5-E319-646C9A45BC0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D35CC83-1DB9-4533-B638-24E4186AE5A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503A2C2-DA15-623F-6867-735D2C0D2C6C}"/>
              </a:ext>
            </a:extLst>
          </p:cNvPr>
          <p:cNvSpPr>
            <a:spLocks noGrp="1"/>
          </p:cNvSpPr>
          <p:nvPr>
            <p:ph type="dt" sz="half" idx="10"/>
          </p:nvPr>
        </p:nvSpPr>
        <p:spPr/>
        <p:txBody>
          <a:bodyPr/>
          <a:lstStyle/>
          <a:p>
            <a:fld id="{8832D41C-954B-0D45-A9D4-620FF74F6697}" type="datetimeFigureOut">
              <a:rPr lang="en-US" smtClean="0"/>
              <a:t>2/24/2025</a:t>
            </a:fld>
            <a:endParaRPr lang="en-US"/>
          </a:p>
        </p:txBody>
      </p:sp>
      <p:sp>
        <p:nvSpPr>
          <p:cNvPr id="6" name="Footer Placeholder 5">
            <a:extLst>
              <a:ext uri="{FF2B5EF4-FFF2-40B4-BE49-F238E27FC236}">
                <a16:creationId xmlns:a16="http://schemas.microsoft.com/office/drawing/2014/main" id="{2602C742-AF8A-CAD2-6912-D920469E84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061CAF-D8E6-3A47-C2E4-0CCEF406DC7B}"/>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3404025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752F5-16A4-055A-0BC4-0F101BBC541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358B834-D7E4-E173-B827-6BB0AE92F6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563CA13-A3F5-6A85-2C48-DAC8616314B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B0C504D-1912-2135-2471-14C919FFC1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902FA0F-1A6B-6C42-0C9C-A97235D45CF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BFD62B4-A6D5-3A33-CD6E-B4902E7E7228}"/>
              </a:ext>
            </a:extLst>
          </p:cNvPr>
          <p:cNvSpPr>
            <a:spLocks noGrp="1"/>
          </p:cNvSpPr>
          <p:nvPr>
            <p:ph type="dt" sz="half" idx="10"/>
          </p:nvPr>
        </p:nvSpPr>
        <p:spPr/>
        <p:txBody>
          <a:bodyPr/>
          <a:lstStyle/>
          <a:p>
            <a:fld id="{8832D41C-954B-0D45-A9D4-620FF74F6697}" type="datetimeFigureOut">
              <a:rPr lang="en-US" smtClean="0"/>
              <a:t>2/24/2025</a:t>
            </a:fld>
            <a:endParaRPr lang="en-US"/>
          </a:p>
        </p:txBody>
      </p:sp>
      <p:sp>
        <p:nvSpPr>
          <p:cNvPr id="8" name="Footer Placeholder 7">
            <a:extLst>
              <a:ext uri="{FF2B5EF4-FFF2-40B4-BE49-F238E27FC236}">
                <a16:creationId xmlns:a16="http://schemas.microsoft.com/office/drawing/2014/main" id="{D13AD64B-B42B-FCA2-F643-F37027688D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9DE60A-5D77-22CC-0EEE-7418CB09F5DF}"/>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3845804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AD0E9-BB73-8BA6-A194-A30E61476EA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403D0FA-9787-860B-6C73-77AB351B960A}"/>
              </a:ext>
            </a:extLst>
          </p:cNvPr>
          <p:cNvSpPr>
            <a:spLocks noGrp="1"/>
          </p:cNvSpPr>
          <p:nvPr>
            <p:ph type="dt" sz="half" idx="10"/>
          </p:nvPr>
        </p:nvSpPr>
        <p:spPr/>
        <p:txBody>
          <a:bodyPr/>
          <a:lstStyle/>
          <a:p>
            <a:fld id="{8832D41C-954B-0D45-A9D4-620FF74F6697}" type="datetimeFigureOut">
              <a:rPr lang="en-US" smtClean="0"/>
              <a:t>2/24/2025</a:t>
            </a:fld>
            <a:endParaRPr lang="en-US"/>
          </a:p>
        </p:txBody>
      </p:sp>
      <p:sp>
        <p:nvSpPr>
          <p:cNvPr id="4" name="Footer Placeholder 3">
            <a:extLst>
              <a:ext uri="{FF2B5EF4-FFF2-40B4-BE49-F238E27FC236}">
                <a16:creationId xmlns:a16="http://schemas.microsoft.com/office/drawing/2014/main" id="{23A6E05D-EF4B-8DF2-A3A9-C34082CD1F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D310CE-7DE3-EFB9-046E-EF83797361D6}"/>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2399259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F93FDA-3CDC-B90E-91C7-3040541AA56E}"/>
              </a:ext>
            </a:extLst>
          </p:cNvPr>
          <p:cNvSpPr>
            <a:spLocks noGrp="1"/>
          </p:cNvSpPr>
          <p:nvPr>
            <p:ph type="dt" sz="half" idx="10"/>
          </p:nvPr>
        </p:nvSpPr>
        <p:spPr/>
        <p:txBody>
          <a:bodyPr/>
          <a:lstStyle/>
          <a:p>
            <a:fld id="{8832D41C-954B-0D45-A9D4-620FF74F6697}" type="datetimeFigureOut">
              <a:rPr lang="en-US" smtClean="0"/>
              <a:t>2/24/2025</a:t>
            </a:fld>
            <a:endParaRPr lang="en-US"/>
          </a:p>
        </p:txBody>
      </p:sp>
      <p:sp>
        <p:nvSpPr>
          <p:cNvPr id="3" name="Footer Placeholder 2">
            <a:extLst>
              <a:ext uri="{FF2B5EF4-FFF2-40B4-BE49-F238E27FC236}">
                <a16:creationId xmlns:a16="http://schemas.microsoft.com/office/drawing/2014/main" id="{E19E9B43-7F09-C603-E1E0-B874A52AF0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E7ECB2-CA81-2A0A-D97C-BD2B0D1578B0}"/>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3107639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8917C-8B96-E222-6239-4B8DB0A79A8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D7A32EF-5986-5D1A-7995-FA465D2B17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59FBCAA-0810-686F-DF99-C2A958C195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8DC2E22-A960-026A-ED70-A34F521ECFEA}"/>
              </a:ext>
            </a:extLst>
          </p:cNvPr>
          <p:cNvSpPr>
            <a:spLocks noGrp="1"/>
          </p:cNvSpPr>
          <p:nvPr>
            <p:ph type="dt" sz="half" idx="10"/>
          </p:nvPr>
        </p:nvSpPr>
        <p:spPr/>
        <p:txBody>
          <a:bodyPr/>
          <a:lstStyle/>
          <a:p>
            <a:fld id="{8832D41C-954B-0D45-A9D4-620FF74F6697}" type="datetimeFigureOut">
              <a:rPr lang="en-US" smtClean="0"/>
              <a:t>2/24/2025</a:t>
            </a:fld>
            <a:endParaRPr lang="en-US"/>
          </a:p>
        </p:txBody>
      </p:sp>
      <p:sp>
        <p:nvSpPr>
          <p:cNvPr id="6" name="Footer Placeholder 5">
            <a:extLst>
              <a:ext uri="{FF2B5EF4-FFF2-40B4-BE49-F238E27FC236}">
                <a16:creationId xmlns:a16="http://schemas.microsoft.com/office/drawing/2014/main" id="{03B58E59-7759-0898-1393-E92E2E5E17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F9F705-85E5-710B-71D8-E796F8756D8E}"/>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188221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6F48D-8171-3B9A-2300-E6E1CA6548D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7BF843C-052D-5DA4-DF88-6370FF9025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9593F2-3E57-5DD1-0CDC-F35576B0C9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18818ED-6620-B58C-457B-B7BEA3800651}"/>
              </a:ext>
            </a:extLst>
          </p:cNvPr>
          <p:cNvSpPr>
            <a:spLocks noGrp="1"/>
          </p:cNvSpPr>
          <p:nvPr>
            <p:ph type="dt" sz="half" idx="10"/>
          </p:nvPr>
        </p:nvSpPr>
        <p:spPr/>
        <p:txBody>
          <a:bodyPr/>
          <a:lstStyle/>
          <a:p>
            <a:fld id="{8832D41C-954B-0D45-A9D4-620FF74F6697}" type="datetimeFigureOut">
              <a:rPr lang="en-US" smtClean="0"/>
              <a:t>2/24/2025</a:t>
            </a:fld>
            <a:endParaRPr lang="en-US"/>
          </a:p>
        </p:txBody>
      </p:sp>
      <p:sp>
        <p:nvSpPr>
          <p:cNvPr id="6" name="Footer Placeholder 5">
            <a:extLst>
              <a:ext uri="{FF2B5EF4-FFF2-40B4-BE49-F238E27FC236}">
                <a16:creationId xmlns:a16="http://schemas.microsoft.com/office/drawing/2014/main" id="{0774434F-B9A1-809C-BA08-6583FFE153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090A88-F2DF-456E-269E-E0DB92BB518E}"/>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49841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0BAD8B-2657-4488-F7BF-B81FE57373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10C774D-D3BC-11DF-7186-0977BF44F6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C903FF2-D568-4E86-F08C-732B7C3DEA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32D41C-954B-0D45-A9D4-620FF74F6697}" type="datetimeFigureOut">
              <a:rPr lang="en-US" smtClean="0"/>
              <a:t>2/24/2025</a:t>
            </a:fld>
            <a:endParaRPr lang="en-US"/>
          </a:p>
        </p:txBody>
      </p:sp>
      <p:sp>
        <p:nvSpPr>
          <p:cNvPr id="5" name="Footer Placeholder 4">
            <a:extLst>
              <a:ext uri="{FF2B5EF4-FFF2-40B4-BE49-F238E27FC236}">
                <a16:creationId xmlns:a16="http://schemas.microsoft.com/office/drawing/2014/main" id="{708BC4C4-7272-6D69-CFD7-183B55A51F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311B62-87E1-3CD1-E32C-92C5647E6B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5A56E3-B78D-944B-944D-610C1E980EF6}" type="slidenum">
              <a:rPr lang="en-US" smtClean="0"/>
              <a:t>‹#›</a:t>
            </a:fld>
            <a:endParaRPr lang="en-US"/>
          </a:p>
        </p:txBody>
      </p:sp>
    </p:spTree>
    <p:extLst>
      <p:ext uri="{BB962C8B-B14F-4D97-AF65-F5344CB8AC3E}">
        <p14:creationId xmlns:p14="http://schemas.microsoft.com/office/powerpoint/2010/main" val="410421384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2.emf"/></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itrf.ign.fr/images/solutions/itrf2020-u2023/ITRF2020-u2023-NNRST-stations.png"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geodesy.unr.edu/NGLStationPages/gpsnetmap/GPSNetMap_MAG.html"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jpeg"/><Relationship Id="rId3" Type="http://schemas.openxmlformats.org/officeDocument/2006/relationships/image" Target="../media/image30.jpeg"/><Relationship Id="rId7" Type="http://schemas.openxmlformats.org/officeDocument/2006/relationships/image" Target="../media/image34.jpe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notesSlide" Target="../notesSlides/notesSlide23.xml"/><Relationship Id="rId16"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jpe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gif"/><Relationship Id="rId4" Type="http://schemas.openxmlformats.org/officeDocument/2006/relationships/image" Target="../media/image31.jpeg"/><Relationship Id="rId9" Type="http://schemas.openxmlformats.org/officeDocument/2006/relationships/image" Target="../media/image36.png"/><Relationship Id="rId14" Type="http://schemas.openxmlformats.org/officeDocument/2006/relationships/image" Target="../media/image4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5BE686-F3E8-F38A-17FD-4754B7DA4F93}"/>
              </a:ext>
            </a:extLst>
          </p:cNvPr>
          <p:cNvSpPr/>
          <p:nvPr/>
        </p:nvSpPr>
        <p:spPr>
          <a:xfrm>
            <a:off x="4200525" y="957263"/>
            <a:ext cx="7991475" cy="4500562"/>
          </a:xfrm>
          <a:prstGeom prst="rect">
            <a:avLst/>
          </a:prstGeom>
          <a:solidFill>
            <a:srgbClr val="EAD1D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0CA5950D-F7BA-381D-3BAF-D4EDAA1B57F1}"/>
              </a:ext>
            </a:extLst>
          </p:cNvPr>
          <p:cNvSpPr/>
          <p:nvPr/>
        </p:nvSpPr>
        <p:spPr>
          <a:xfrm>
            <a:off x="-1760111" y="145408"/>
            <a:ext cx="7408655" cy="60642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logo of a globe with a circular design&#10;&#10;Description automatically generated">
            <a:extLst>
              <a:ext uri="{FF2B5EF4-FFF2-40B4-BE49-F238E27FC236}">
                <a16:creationId xmlns:a16="http://schemas.microsoft.com/office/drawing/2014/main" id="{C8FF44CC-3D47-6E0B-C0A0-AD19049EA67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435" y="727393"/>
            <a:ext cx="5420068" cy="4826630"/>
          </a:xfrm>
          <a:prstGeom prst="rect">
            <a:avLst/>
          </a:prstGeom>
        </p:spPr>
      </p:pic>
      <p:sp>
        <p:nvSpPr>
          <p:cNvPr id="5" name="TextBox 4">
            <a:extLst>
              <a:ext uri="{FF2B5EF4-FFF2-40B4-BE49-F238E27FC236}">
                <a16:creationId xmlns:a16="http://schemas.microsoft.com/office/drawing/2014/main" id="{948875AD-C9E9-068A-A73C-9099CCD8F0EE}"/>
              </a:ext>
            </a:extLst>
          </p:cNvPr>
          <p:cNvSpPr txBox="1"/>
          <p:nvPr/>
        </p:nvSpPr>
        <p:spPr>
          <a:xfrm>
            <a:off x="5485981" y="1093806"/>
            <a:ext cx="686858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Arial Narrow" panose="020B0606020202030204" pitchFamily="34" charset="0"/>
                <a:ea typeface="+mn-ea"/>
                <a:cs typeface="Arial" panose="020B0604020202020204" pitchFamily="34" charset="0"/>
              </a:rPr>
              <a:t>UNITED NATIONS GLOBAL GEODETIC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Arial Narrow" panose="020B0606020202030204" pitchFamily="34" charset="0"/>
                <a:ea typeface="+mn-ea"/>
                <a:cs typeface="Arial" panose="020B0604020202020204" pitchFamily="34" charset="0"/>
              </a:rPr>
              <a:t>CENTRE OF EXCELLENCE</a:t>
            </a:r>
            <a:endParaRPr kumimoji="0" lang="en-US" sz="1050" b="0" i="0" u="none" strike="noStrike" kern="1200" cap="none" spc="0" normalizeH="0" baseline="0" noProof="0" dirty="0">
              <a:ln>
                <a:noFill/>
              </a:ln>
              <a:effectLst/>
              <a:uLnTx/>
              <a:uFillTx/>
              <a:latin typeface="Arial Narrow" panose="020B0606020202030204" pitchFamily="34" charset="0"/>
              <a:ea typeface="+mn-ea"/>
              <a:cs typeface="Arial" panose="020B0604020202020204" pitchFamily="34" charset="0"/>
            </a:endParaRPr>
          </a:p>
        </p:txBody>
      </p:sp>
      <p:sp>
        <p:nvSpPr>
          <p:cNvPr id="6" name="Rounded Rectangle 9">
            <a:extLst>
              <a:ext uri="{FF2B5EF4-FFF2-40B4-BE49-F238E27FC236}">
                <a16:creationId xmlns:a16="http://schemas.microsoft.com/office/drawing/2014/main" id="{A3774FAA-FC1B-F710-8101-A0C7DE13DEE4}"/>
              </a:ext>
            </a:extLst>
          </p:cNvPr>
          <p:cNvSpPr/>
          <p:nvPr/>
        </p:nvSpPr>
        <p:spPr>
          <a:xfrm>
            <a:off x="5950744" y="2367991"/>
            <a:ext cx="6001222" cy="2192286"/>
          </a:xfrm>
          <a:prstGeom prst="roundRect">
            <a:avLst>
              <a:gd name="adj" fmla="val 20706"/>
            </a:avLst>
          </a:prstGeom>
          <a:solidFill>
            <a:sysClr val="window" lastClr="FFFFFF"/>
          </a:solidFill>
          <a:ln w="12700" cap="flat" cmpd="sng" algn="ctr">
            <a:noFill/>
            <a:prstDash val="solid"/>
            <a:miter lim="800000"/>
          </a:ln>
          <a:effectLst>
            <a:outerShdw blurRad="114300" dist="38100" dir="5400000" sx="105000" sy="105000" algn="t" rotWithShape="0">
              <a:sysClr val="windowText" lastClr="000000">
                <a:lumMod val="95000"/>
                <a:lumOff val="5000"/>
                <a:alpha val="40000"/>
              </a:sys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Rounded Rectangle 10">
            <a:extLst>
              <a:ext uri="{FF2B5EF4-FFF2-40B4-BE49-F238E27FC236}">
                <a16:creationId xmlns:a16="http://schemas.microsoft.com/office/drawing/2014/main" id="{6A3CEB40-003F-6EA9-4D1D-8BDEFF77D17A}"/>
              </a:ext>
            </a:extLst>
          </p:cNvPr>
          <p:cNvSpPr/>
          <p:nvPr/>
        </p:nvSpPr>
        <p:spPr>
          <a:xfrm>
            <a:off x="6291372" y="2003251"/>
            <a:ext cx="5257800" cy="721082"/>
          </a:xfrm>
          <a:prstGeom prst="roundRect">
            <a:avLst>
              <a:gd name="adj" fmla="val 3046"/>
            </a:avLst>
          </a:prstGeom>
          <a:solidFill>
            <a:srgbClr val="567BBC"/>
          </a:solidFill>
          <a:ln w="12700" cap="flat" cmpd="sng" algn="ctr">
            <a:noFill/>
            <a:prstDash val="solid"/>
            <a:miter lim="800000"/>
          </a:ln>
          <a:effectLst>
            <a:outerShdw blurRad="114300" dist="38100" dir="5400000" sx="105000" sy="105000" algn="t" rotWithShape="0">
              <a:sysClr val="windowText" lastClr="000000">
                <a:lumMod val="95000"/>
                <a:lumOff val="5000"/>
                <a:alpha val="40000"/>
              </a:sys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4472C4">
                    <a:lumMod val="20000"/>
                    <a:lumOff val="80000"/>
                  </a:srgbClr>
                </a:solidFill>
                <a:effectLst/>
                <a:uLnTx/>
                <a:uFillTx/>
                <a:latin typeface="Arial Narrow" panose="020B0606020202030204" pitchFamily="34" charset="0"/>
                <a:ea typeface="+mn-ea"/>
                <a:cs typeface="+mn-cs"/>
              </a:rPr>
              <a:t>MODERNISING GEOSPATIAL REFERENCE SYSTEM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4472C4">
                    <a:lumMod val="20000"/>
                    <a:lumOff val="80000"/>
                  </a:srgbClr>
                </a:solidFill>
                <a:effectLst/>
                <a:uLnTx/>
                <a:uFillTx/>
                <a:latin typeface="Arial Narrow" panose="020B0606020202030204" pitchFamily="34" charset="0"/>
                <a:ea typeface="+mn-ea"/>
                <a:cs typeface="+mn-cs"/>
              </a:rPr>
              <a:t>CAPACITY DEVELOPMENT WORKSHOP</a:t>
            </a:r>
            <a:endParaRPr kumimoji="0" lang="en-US" sz="1800" b="1" i="0" u="none" strike="noStrike" kern="0" cap="none" spc="0" normalizeH="0" baseline="0" noProof="0" dirty="0">
              <a:ln>
                <a:noFill/>
              </a:ln>
              <a:solidFill>
                <a:srgbClr val="4472C4">
                  <a:lumMod val="20000"/>
                  <a:lumOff val="80000"/>
                </a:srgbClr>
              </a:solidFill>
              <a:effectLst/>
              <a:uLnTx/>
              <a:uFillTx/>
              <a:latin typeface="Arial Narrow" panose="020B0606020202030204" pitchFamily="34" charset="0"/>
              <a:ea typeface="+mn-ea"/>
              <a:cs typeface="+mn-cs"/>
            </a:endParaRPr>
          </a:p>
        </p:txBody>
      </p:sp>
      <p:sp>
        <p:nvSpPr>
          <p:cNvPr id="9" name="TextBox 8">
            <a:extLst>
              <a:ext uri="{FF2B5EF4-FFF2-40B4-BE49-F238E27FC236}">
                <a16:creationId xmlns:a16="http://schemas.microsoft.com/office/drawing/2014/main" id="{812793FF-0F49-3746-FB48-69330131E8A1}"/>
              </a:ext>
            </a:extLst>
          </p:cNvPr>
          <p:cNvSpPr txBox="1"/>
          <p:nvPr/>
        </p:nvSpPr>
        <p:spPr>
          <a:xfrm>
            <a:off x="6497515" y="2820389"/>
            <a:ext cx="5895824"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1200" b="1" i="0" u="none" strike="noStrike" kern="1200" cap="none" spc="0" normalizeH="0" baseline="0" noProof="0" dirty="0">
              <a:ln>
                <a:noFill/>
              </a:ln>
              <a:solidFill>
                <a:srgbClr val="2591B7"/>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2591B7"/>
                </a:solidFill>
                <a:effectLst/>
                <a:uLnTx/>
                <a:uFillTx/>
                <a:latin typeface="Arial Narrow" panose="020B0606020202030204" pitchFamily="34" charset="0"/>
                <a:ea typeface="+mn-ea"/>
                <a:cs typeface="+mn-cs"/>
              </a:rPr>
              <a:t>Introducing regional collaboration in geodesy</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600" b="1" i="0" u="none" strike="noStrike" kern="1200" cap="none" spc="0" normalizeH="0" baseline="0" noProof="0" dirty="0">
              <a:ln>
                <a:noFill/>
              </a:ln>
              <a:solidFill>
                <a:srgbClr val="2591B7"/>
              </a:solidFill>
              <a:effectLst/>
              <a:uLnTx/>
              <a:uFillTx/>
              <a:latin typeface="Arial Narrow" panose="020B0606020202030204" pitchFamily="34" charset="0"/>
              <a:ea typeface="+mn-ea"/>
              <a:cs typeface="+mn-cs"/>
            </a:endParaRPr>
          </a:p>
        </p:txBody>
      </p:sp>
      <p:sp>
        <p:nvSpPr>
          <p:cNvPr id="2" name="TextBox 1">
            <a:extLst>
              <a:ext uri="{FF2B5EF4-FFF2-40B4-BE49-F238E27FC236}">
                <a16:creationId xmlns:a16="http://schemas.microsoft.com/office/drawing/2014/main" id="{97B9F5EE-14D8-404B-8F66-10FB9BF2231C}"/>
              </a:ext>
            </a:extLst>
          </p:cNvPr>
          <p:cNvSpPr txBox="1"/>
          <p:nvPr/>
        </p:nvSpPr>
        <p:spPr>
          <a:xfrm>
            <a:off x="301684" y="6053577"/>
            <a:ext cx="11789268" cy="830997"/>
          </a:xfrm>
          <a:prstGeom prst="rect">
            <a:avLst/>
          </a:prstGeom>
          <a:noFill/>
        </p:spPr>
        <p:txBody>
          <a:bodyPr wrap="square">
            <a:spAutoFit/>
          </a:bodyPr>
          <a:lstStyle/>
          <a:p>
            <a:pPr>
              <a:spcBef>
                <a:spcPct val="0"/>
              </a:spcBef>
              <a:defRPr/>
            </a:pPr>
            <a:r>
              <a:rPr kumimoji="0" lang="en-GB" sz="1600" b="1" i="0" u="none" strike="noStrike" kern="1200" cap="none" spc="0" normalizeH="0" baseline="0" noProof="0" dirty="0">
                <a:ln>
                  <a:noFill/>
                </a:ln>
                <a:solidFill>
                  <a:schemeClr val="bg1">
                    <a:lumMod val="50000"/>
                  </a:schemeClr>
                </a:solidFill>
                <a:effectLst/>
                <a:uLnTx/>
                <a:uFillTx/>
                <a:latin typeface="Arial Narrow" panose="020B0606020202030204" pitchFamily="34" charset="0"/>
                <a:ea typeface="+mn-ea"/>
                <a:cs typeface="+mn-cs"/>
              </a:rPr>
              <a:t>Acknowledgements</a:t>
            </a:r>
            <a:r>
              <a:rPr lang="en-GB" sz="1600" b="1" dirty="0">
                <a:solidFill>
                  <a:schemeClr val="bg1">
                    <a:lumMod val="50000"/>
                  </a:schemeClr>
                </a:solidFill>
                <a:latin typeface="Arial Narrow" panose="020B0606020202030204" pitchFamily="34" charset="0"/>
              </a:rPr>
              <a:t>: Abdullah </a:t>
            </a:r>
            <a:r>
              <a:rPr lang="en-GB" sz="1600" b="1" dirty="0" err="1">
                <a:solidFill>
                  <a:schemeClr val="bg1">
                    <a:lumMod val="50000"/>
                  </a:schemeClr>
                </a:solidFill>
                <a:latin typeface="Arial Narrow" panose="020B0606020202030204" pitchFamily="34" charset="0"/>
              </a:rPr>
              <a:t>AlQahtani</a:t>
            </a:r>
            <a:r>
              <a:rPr lang="en-GB" sz="1600" b="1" dirty="0">
                <a:solidFill>
                  <a:schemeClr val="bg1">
                    <a:lumMod val="50000"/>
                  </a:schemeClr>
                </a:solidFill>
                <a:latin typeface="Arial Narrow" panose="020B0606020202030204" pitchFamily="34" charset="0"/>
              </a:rPr>
              <a:t> (KSA); </a:t>
            </a:r>
            <a:r>
              <a:rPr kumimoji="0" lang="en-GB" sz="1600" b="1" i="0" u="none" strike="noStrike" kern="1200" cap="none" spc="0" normalizeH="0" baseline="0" noProof="0" dirty="0" err="1">
                <a:ln>
                  <a:noFill/>
                </a:ln>
                <a:solidFill>
                  <a:schemeClr val="bg1">
                    <a:lumMod val="50000"/>
                  </a:schemeClr>
                </a:solidFill>
                <a:effectLst/>
                <a:uLnTx/>
                <a:uFillTx/>
                <a:latin typeface="Arial Narrow" panose="020B0606020202030204" pitchFamily="34" charset="0"/>
                <a:ea typeface="+mn-ea"/>
                <a:cs typeface="+mn-cs"/>
              </a:rPr>
              <a:t>Zuheir</a:t>
            </a:r>
            <a:r>
              <a:rPr kumimoji="0" lang="en-GB" sz="1600" b="1" i="0" u="none" strike="noStrike" kern="1200" cap="none" spc="0" normalizeH="0" baseline="0" noProof="0" dirty="0">
                <a:ln>
                  <a:noFill/>
                </a:ln>
                <a:solidFill>
                  <a:schemeClr val="bg1">
                    <a:lumMod val="50000"/>
                  </a:schemeClr>
                </a:solidFill>
                <a:effectLst/>
                <a:uLnTx/>
                <a:uFillTx/>
                <a:latin typeface="Arial Narrow" panose="020B0606020202030204" pitchFamily="34" charset="0"/>
                <a:ea typeface="+mn-ea"/>
                <a:cs typeface="+mn-cs"/>
              </a:rPr>
              <a:t> </a:t>
            </a:r>
            <a:r>
              <a:rPr kumimoji="0" lang="en-GB" sz="1600" b="1" i="0" u="none" strike="noStrike" kern="1200" cap="none" spc="0" normalizeH="0" baseline="0" noProof="0" dirty="0" err="1">
                <a:ln>
                  <a:noFill/>
                </a:ln>
                <a:solidFill>
                  <a:schemeClr val="bg1">
                    <a:lumMod val="50000"/>
                  </a:schemeClr>
                </a:solidFill>
                <a:effectLst/>
                <a:uLnTx/>
                <a:uFillTx/>
                <a:latin typeface="Arial Narrow" panose="020B0606020202030204" pitchFamily="34" charset="0"/>
                <a:ea typeface="+mn-ea"/>
                <a:cs typeface="+mn-cs"/>
              </a:rPr>
              <a:t>Altamimi</a:t>
            </a:r>
            <a:r>
              <a:rPr kumimoji="0" lang="en-GB" sz="1600" b="1" i="0" u="none" strike="noStrike" kern="1200" cap="none" spc="0" normalizeH="0" baseline="0" noProof="0" dirty="0">
                <a:ln>
                  <a:noFill/>
                </a:ln>
                <a:solidFill>
                  <a:schemeClr val="bg1">
                    <a:lumMod val="50000"/>
                  </a:schemeClr>
                </a:solidFill>
                <a:effectLst/>
                <a:uLnTx/>
                <a:uFillTx/>
                <a:latin typeface="Arial Narrow" panose="020B0606020202030204" pitchFamily="34" charset="0"/>
                <a:ea typeface="+mn-ea"/>
                <a:cs typeface="+mn-cs"/>
              </a:rPr>
              <a:t> (FRA); Fernand </a:t>
            </a:r>
            <a:r>
              <a:rPr lang="en-GB" sz="1600" b="1" dirty="0">
                <a:solidFill>
                  <a:schemeClr val="bg1">
                    <a:lumMod val="50000"/>
                  </a:schemeClr>
                </a:solidFill>
                <a:latin typeface="Arial Narrow" panose="020B0606020202030204" pitchFamily="34" charset="0"/>
              </a:rPr>
              <a:t>Bale (CIV); </a:t>
            </a:r>
            <a:r>
              <a:rPr kumimoji="0" lang="en-GB" sz="1600" b="1" i="0" u="none" strike="noStrike" kern="1200" cap="none" spc="0" normalizeH="0" baseline="0" noProof="0" dirty="0">
                <a:ln>
                  <a:noFill/>
                </a:ln>
                <a:solidFill>
                  <a:schemeClr val="bg1">
                    <a:lumMod val="50000"/>
                  </a:schemeClr>
                </a:solidFill>
                <a:effectLst/>
                <a:uLnTx/>
                <a:uFillTx/>
                <a:latin typeface="Arial Narrow" panose="020B0606020202030204" pitchFamily="34" charset="0"/>
                <a:ea typeface="+mn-ea"/>
                <a:cs typeface="+mn-cs"/>
              </a:rPr>
              <a:t>Detlef </a:t>
            </a:r>
            <a:r>
              <a:rPr kumimoji="0" lang="en-GB" sz="1600" b="1" i="0" u="none" strike="noStrike" kern="1200" cap="none" spc="0" normalizeH="0" baseline="0" noProof="0" dirty="0" err="1">
                <a:ln>
                  <a:noFill/>
                </a:ln>
                <a:solidFill>
                  <a:schemeClr val="bg1">
                    <a:lumMod val="50000"/>
                  </a:schemeClr>
                </a:solidFill>
                <a:effectLst/>
                <a:uLnTx/>
                <a:uFillTx/>
                <a:latin typeface="Arial Narrow" panose="020B0606020202030204" pitchFamily="34" charset="0"/>
                <a:ea typeface="+mn-ea"/>
                <a:cs typeface="+mn-cs"/>
              </a:rPr>
              <a:t>Angerman</a:t>
            </a:r>
            <a:r>
              <a:rPr kumimoji="0" lang="en-GB" sz="1600" b="1" i="0" u="none" strike="noStrike" kern="1200" cap="none" spc="0" normalizeH="0" baseline="0" noProof="0" dirty="0">
                <a:ln>
                  <a:noFill/>
                </a:ln>
                <a:solidFill>
                  <a:schemeClr val="bg1">
                    <a:lumMod val="50000"/>
                  </a:schemeClr>
                </a:solidFill>
                <a:effectLst/>
                <a:uLnTx/>
                <a:uFillTx/>
                <a:latin typeface="Arial Narrow" panose="020B0606020202030204" pitchFamily="34" charset="0"/>
                <a:ea typeface="+mn-ea"/>
                <a:cs typeface="+mn-cs"/>
              </a:rPr>
              <a:t> (TUM); Johannes Bouman (GER); Dana J </a:t>
            </a:r>
            <a:r>
              <a:rPr kumimoji="0" lang="en-GB" sz="1600" b="1" i="0" u="none" strike="noStrike" kern="1200" cap="none" spc="0" normalizeH="0" baseline="0" noProof="0" dirty="0" err="1">
                <a:ln>
                  <a:noFill/>
                </a:ln>
                <a:solidFill>
                  <a:schemeClr val="bg1">
                    <a:lumMod val="50000"/>
                  </a:schemeClr>
                </a:solidFill>
                <a:effectLst/>
                <a:uLnTx/>
                <a:uFillTx/>
                <a:latin typeface="Arial Narrow" panose="020B0606020202030204" pitchFamily="34" charset="0"/>
                <a:ea typeface="+mn-ea"/>
                <a:cs typeface="+mn-cs"/>
              </a:rPr>
              <a:t>Caccamise</a:t>
            </a:r>
            <a:r>
              <a:rPr kumimoji="0" lang="en-GB" sz="1600" b="1" i="0" u="none" strike="noStrike" kern="1200" cap="none" spc="0" normalizeH="0" baseline="0" noProof="0" dirty="0">
                <a:ln>
                  <a:noFill/>
                </a:ln>
                <a:solidFill>
                  <a:schemeClr val="bg1">
                    <a:lumMod val="50000"/>
                  </a:schemeClr>
                </a:solidFill>
                <a:effectLst/>
                <a:uLnTx/>
                <a:uFillTx/>
                <a:latin typeface="Arial Narrow" panose="020B0606020202030204" pitchFamily="34" charset="0"/>
                <a:ea typeface="+mn-ea"/>
                <a:cs typeface="+mn-cs"/>
              </a:rPr>
              <a:t> II (USA); Sergio </a:t>
            </a:r>
            <a:r>
              <a:rPr kumimoji="0" lang="en-GB" sz="1600" b="1" i="0" u="none" strike="noStrike" kern="1200" cap="none" spc="0" normalizeH="0" baseline="0" noProof="0" dirty="0" err="1">
                <a:ln>
                  <a:noFill/>
                </a:ln>
                <a:solidFill>
                  <a:schemeClr val="bg1">
                    <a:lumMod val="50000"/>
                  </a:schemeClr>
                </a:solidFill>
                <a:effectLst/>
                <a:uLnTx/>
                <a:uFillTx/>
                <a:latin typeface="Arial Narrow" panose="020B0606020202030204" pitchFamily="34" charset="0"/>
                <a:ea typeface="+mn-ea"/>
                <a:cs typeface="+mn-cs"/>
              </a:rPr>
              <a:t>Cimbaro</a:t>
            </a:r>
            <a:r>
              <a:rPr kumimoji="0" lang="en-GB" sz="1600" b="1" i="0" u="none" strike="noStrike" kern="1200" cap="none" spc="0" normalizeH="0" baseline="0" noProof="0" dirty="0">
                <a:ln>
                  <a:noFill/>
                </a:ln>
                <a:solidFill>
                  <a:schemeClr val="bg1">
                    <a:lumMod val="50000"/>
                  </a:schemeClr>
                </a:solidFill>
                <a:effectLst/>
                <a:uLnTx/>
                <a:uFillTx/>
                <a:latin typeface="Arial Narrow" panose="020B0606020202030204" pitchFamily="34" charset="0"/>
                <a:ea typeface="+mn-ea"/>
                <a:cs typeface="+mn-cs"/>
              </a:rPr>
              <a:t> (ARG); Gustavo </a:t>
            </a:r>
            <a:r>
              <a:rPr kumimoji="0" lang="en-GB" sz="1600" b="1" i="0" u="none" strike="noStrike" kern="1200" cap="none" spc="0" normalizeH="0" baseline="0" noProof="0" dirty="0" err="1">
                <a:ln>
                  <a:noFill/>
                </a:ln>
                <a:solidFill>
                  <a:schemeClr val="bg1">
                    <a:lumMod val="50000"/>
                  </a:schemeClr>
                </a:solidFill>
                <a:effectLst/>
                <a:uLnTx/>
                <a:uFillTx/>
                <a:latin typeface="Arial Narrow" panose="020B0606020202030204" pitchFamily="34" charset="0"/>
                <a:ea typeface="+mn-ea"/>
                <a:cs typeface="+mn-cs"/>
              </a:rPr>
              <a:t>Caubarrere</a:t>
            </a:r>
            <a:r>
              <a:rPr kumimoji="0" lang="en-GB" sz="1600" b="1" i="0" u="none" strike="noStrike" kern="1200" cap="none" spc="0" normalizeH="0" baseline="0" noProof="0" dirty="0">
                <a:ln>
                  <a:noFill/>
                </a:ln>
                <a:solidFill>
                  <a:schemeClr val="bg1">
                    <a:lumMod val="50000"/>
                  </a:schemeClr>
                </a:solidFill>
                <a:effectLst/>
                <a:uLnTx/>
                <a:uFillTx/>
                <a:latin typeface="Arial Narrow" panose="020B0606020202030204" pitchFamily="34" charset="0"/>
                <a:ea typeface="+mn-ea"/>
                <a:cs typeface="+mn-cs"/>
              </a:rPr>
              <a:t> (URY); </a:t>
            </a:r>
            <a:r>
              <a:rPr kumimoji="0" lang="en-GB" sz="1600" b="1" i="0" u="none" strike="noStrike" kern="1200" cap="none" spc="0" normalizeH="0" baseline="0" noProof="0" dirty="0" err="1">
                <a:ln>
                  <a:noFill/>
                </a:ln>
                <a:solidFill>
                  <a:schemeClr val="bg1">
                    <a:lumMod val="50000"/>
                  </a:schemeClr>
                </a:solidFill>
                <a:effectLst/>
                <a:uLnTx/>
                <a:uFillTx/>
                <a:latin typeface="Arial Narrow" panose="020B0606020202030204" pitchFamily="34" charset="0"/>
                <a:ea typeface="+mn-ea"/>
                <a:cs typeface="+mn-cs"/>
              </a:rPr>
              <a:t>Andrick</a:t>
            </a:r>
            <a:r>
              <a:rPr kumimoji="0" lang="en-GB" sz="1600" b="1" i="0" u="none" strike="noStrike" kern="1200" cap="none" spc="0" normalizeH="0" baseline="0" noProof="0" dirty="0">
                <a:ln>
                  <a:noFill/>
                </a:ln>
                <a:solidFill>
                  <a:schemeClr val="bg1">
                    <a:lumMod val="50000"/>
                  </a:schemeClr>
                </a:solidFill>
                <a:effectLst/>
                <a:uLnTx/>
                <a:uFillTx/>
                <a:latin typeface="Arial Narrow" panose="020B0606020202030204" pitchFamily="34" charset="0"/>
                <a:ea typeface="+mn-ea"/>
                <a:cs typeface="+mn-cs"/>
              </a:rPr>
              <a:t> Lal (SPC); Anna Riddell (</a:t>
            </a:r>
            <a:r>
              <a:rPr lang="en-GB" sz="1600" b="1" dirty="0">
                <a:solidFill>
                  <a:schemeClr val="bg1">
                    <a:lumMod val="50000"/>
                  </a:schemeClr>
                </a:solidFill>
                <a:latin typeface="Arial Narrow" panose="020B0606020202030204" pitchFamily="34" charset="0"/>
              </a:rPr>
              <a:t>AUS); Daniel Roman (USA); </a:t>
            </a:r>
            <a:r>
              <a:rPr kumimoji="0" lang="en-GB" sz="1600" b="1" i="0" u="none" strike="noStrike" kern="1200" cap="none" spc="0" normalizeH="0" baseline="0" noProof="0" dirty="0">
                <a:ln>
                  <a:noFill/>
                </a:ln>
                <a:solidFill>
                  <a:schemeClr val="bg1">
                    <a:lumMod val="50000"/>
                  </a:schemeClr>
                </a:solidFill>
                <a:effectLst/>
                <a:uLnTx/>
                <a:uFillTx/>
                <a:latin typeface="Arial Narrow" panose="020B0606020202030204" pitchFamily="34" charset="0"/>
                <a:ea typeface="+mn-ea"/>
                <a:cs typeface="+mn-cs"/>
              </a:rPr>
              <a:t>Jeffrey </a:t>
            </a:r>
            <a:r>
              <a:rPr kumimoji="0" lang="en-GB" sz="1600" b="1" i="0" u="none" strike="noStrike" kern="1200" cap="none" spc="0" normalizeH="0" baseline="0" noProof="0" dirty="0" err="1">
                <a:ln>
                  <a:noFill/>
                </a:ln>
                <a:solidFill>
                  <a:schemeClr val="bg1">
                    <a:lumMod val="50000"/>
                  </a:schemeClr>
                </a:solidFill>
                <a:effectLst/>
                <a:uLnTx/>
                <a:uFillTx/>
                <a:latin typeface="Arial Narrow" panose="020B0606020202030204" pitchFamily="34" charset="0"/>
                <a:ea typeface="+mn-ea"/>
                <a:cs typeface="+mn-cs"/>
              </a:rPr>
              <a:t>Verbeurgt</a:t>
            </a:r>
            <a:r>
              <a:rPr kumimoji="0" lang="en-GB" sz="1600" b="1" i="0" u="none" strike="noStrike" kern="1200" cap="none" spc="0" normalizeH="0" baseline="0" noProof="0" dirty="0">
                <a:ln>
                  <a:noFill/>
                </a:ln>
                <a:solidFill>
                  <a:schemeClr val="bg1">
                    <a:lumMod val="50000"/>
                  </a:schemeClr>
                </a:solidFill>
                <a:effectLst/>
                <a:uLnTx/>
                <a:uFillTx/>
                <a:latin typeface="Arial Narrow" panose="020B0606020202030204" pitchFamily="34" charset="0"/>
                <a:ea typeface="+mn-ea"/>
                <a:cs typeface="+mn-cs"/>
              </a:rPr>
              <a:t> (BEL). </a:t>
            </a:r>
          </a:p>
        </p:txBody>
      </p:sp>
      <p:sp>
        <p:nvSpPr>
          <p:cNvPr id="12" name="TextBox 11">
            <a:extLst>
              <a:ext uri="{FF2B5EF4-FFF2-40B4-BE49-F238E27FC236}">
                <a16:creationId xmlns:a16="http://schemas.microsoft.com/office/drawing/2014/main" id="{87E63DB9-CC0B-6867-D3E0-E087022ADD15}"/>
              </a:ext>
            </a:extLst>
          </p:cNvPr>
          <p:cNvSpPr txBox="1"/>
          <p:nvPr/>
        </p:nvSpPr>
        <p:spPr>
          <a:xfrm>
            <a:off x="7335408" y="4797609"/>
            <a:ext cx="4841157" cy="738664"/>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GB" sz="12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a:sym typeface="Arial"/>
            </a:endParaRP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Day 1, Session 3 </a:t>
            </a:r>
            <a:r>
              <a:rPr kumimoji="0" lang="en-GB"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[1_3_3]</a:t>
            </a:r>
            <a:endParaRPr kumimoji="0" lang="en-GB" sz="240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GB" sz="6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a:sym typeface="Arial"/>
            </a:endParaRPr>
          </a:p>
        </p:txBody>
      </p:sp>
      <p:sp>
        <p:nvSpPr>
          <p:cNvPr id="13" name="TextBox 12">
            <a:extLst>
              <a:ext uri="{FF2B5EF4-FFF2-40B4-BE49-F238E27FC236}">
                <a16:creationId xmlns:a16="http://schemas.microsoft.com/office/drawing/2014/main" id="{5F671169-FC59-1631-1185-DCD15FFD4B56}"/>
              </a:ext>
            </a:extLst>
          </p:cNvPr>
          <p:cNvSpPr txBox="1"/>
          <p:nvPr/>
        </p:nvSpPr>
        <p:spPr>
          <a:xfrm>
            <a:off x="4786516" y="5146992"/>
            <a:ext cx="7076660" cy="307777"/>
          </a:xfrm>
          <a:prstGeom prst="rect">
            <a:avLst/>
          </a:prstGeom>
          <a:noFill/>
        </p:spPr>
        <p:txBody>
          <a:bodyPr wrap="square">
            <a:spAutoFit/>
          </a:bodyPr>
          <a:lstStyle/>
          <a:p>
            <a:r>
              <a:rPr kumimoji="0" lang="en-GB" sz="14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WHO</a:t>
            </a:r>
            <a:endParaRPr lang="en-DE" dirty="0"/>
          </a:p>
        </p:txBody>
      </p:sp>
      <p:sp>
        <p:nvSpPr>
          <p:cNvPr id="14" name="TextBox 13">
            <a:extLst>
              <a:ext uri="{FF2B5EF4-FFF2-40B4-BE49-F238E27FC236}">
                <a16:creationId xmlns:a16="http://schemas.microsoft.com/office/drawing/2014/main" id="{1ACF9062-D9AD-C077-F211-9605040D7F23}"/>
              </a:ext>
            </a:extLst>
          </p:cNvPr>
          <p:cNvSpPr txBox="1"/>
          <p:nvPr/>
        </p:nvSpPr>
        <p:spPr>
          <a:xfrm>
            <a:off x="6497515" y="3716668"/>
            <a:ext cx="4247493" cy="723275"/>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Nicholas Brown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Head of Office, UN-GGCE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5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2787103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9B584-AE11-BCDB-8BA9-3228E42765CB}"/>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8CAC6B0A-9E58-A4BE-4525-0D0AFA118506}"/>
              </a:ext>
            </a:extLst>
          </p:cNvPr>
          <p:cNvSpPr>
            <a:spLocks noGrp="1"/>
          </p:cNvSpPr>
          <p:nvPr>
            <p:ph type="title"/>
          </p:nvPr>
        </p:nvSpPr>
        <p:spPr>
          <a:xfrm>
            <a:off x="977630" y="203287"/>
            <a:ext cx="12192000" cy="620688"/>
          </a:xfrm>
        </p:spPr>
        <p:txBody>
          <a:bodyPr>
            <a:noAutofit/>
          </a:bodyPr>
          <a:lstStyle/>
          <a:p>
            <a:r>
              <a:rPr lang="en-US"/>
              <a:t>European reference Frame - EUREF</a:t>
            </a:r>
          </a:p>
        </p:txBody>
      </p:sp>
      <p:pic>
        <p:nvPicPr>
          <p:cNvPr id="5" name="Image 4">
            <a:extLst>
              <a:ext uri="{FF2B5EF4-FFF2-40B4-BE49-F238E27FC236}">
                <a16:creationId xmlns:a16="http://schemas.microsoft.com/office/drawing/2014/main" id="{C7AD40B1-E4B0-FFCE-6341-6F5570C701A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917227" y="1608664"/>
            <a:ext cx="5318246" cy="4108274"/>
          </a:xfrm>
          <a:prstGeom prst="rect">
            <a:avLst/>
          </a:prstGeom>
        </p:spPr>
      </p:pic>
      <p:sp>
        <p:nvSpPr>
          <p:cNvPr id="6" name="ZoneTexte 5">
            <a:extLst>
              <a:ext uri="{FF2B5EF4-FFF2-40B4-BE49-F238E27FC236}">
                <a16:creationId xmlns:a16="http://schemas.microsoft.com/office/drawing/2014/main" id="{1F1E0DA7-3324-D188-A65E-ACE211EDFDA7}"/>
              </a:ext>
            </a:extLst>
          </p:cNvPr>
          <p:cNvSpPr txBox="1"/>
          <p:nvPr/>
        </p:nvSpPr>
        <p:spPr>
          <a:xfrm>
            <a:off x="347628" y="1654770"/>
            <a:ext cx="5270770" cy="3170099"/>
          </a:xfrm>
          <a:prstGeom prst="rect">
            <a:avLst/>
          </a:prstGeom>
          <a:noFill/>
        </p:spPr>
        <p:txBody>
          <a:bodyPr wrap="square" rtlCol="0">
            <a:spAutoFit/>
          </a:bodyPr>
          <a:lstStyle/>
          <a:p>
            <a:pPr marL="285750" indent="-285750">
              <a:buFont typeface="Arial" panose="020B0604020202020204" pitchFamily="34" charset="0"/>
              <a:buChar char="•"/>
            </a:pPr>
            <a:r>
              <a:rPr lang="en-US" sz="2000" dirty="0"/>
              <a:t>About 450 stations</a:t>
            </a:r>
          </a:p>
          <a:p>
            <a:pPr marL="285750" indent="-285750">
              <a:buFont typeface="Arial" panose="020B0604020202020204" pitchFamily="34" charset="0"/>
              <a:buChar char="•"/>
            </a:pPr>
            <a:r>
              <a:rPr lang="en-US" sz="2000" dirty="0"/>
              <a:t>16 Analysis centers</a:t>
            </a:r>
          </a:p>
          <a:p>
            <a:pPr marL="285750" indent="-285750">
              <a:buFont typeface="Arial" panose="020B0604020202020204" pitchFamily="34" charset="0"/>
              <a:buChar char="•"/>
            </a:pPr>
            <a:r>
              <a:rPr lang="en-US" sz="2000" dirty="0"/>
              <a:t>ETRS 89 – European Terrestrial Reference System</a:t>
            </a:r>
          </a:p>
          <a:p>
            <a:pPr marL="285750" indent="-285750">
              <a:buFont typeface="Arial" panose="020B0604020202020204" pitchFamily="34" charset="0"/>
              <a:buChar char="•"/>
            </a:pPr>
            <a:r>
              <a:rPr lang="en-US" sz="2000" dirty="0"/>
              <a:t>Coincides with ITRF at epoch 1989.0</a:t>
            </a:r>
          </a:p>
          <a:p>
            <a:pPr marL="285750" indent="-285750">
              <a:buFont typeface="Arial" panose="020B0604020202020204" pitchFamily="34" charset="0"/>
              <a:buChar char="•"/>
            </a:pPr>
            <a:r>
              <a:rPr lang="en-US" sz="2000" dirty="0"/>
              <a:t>Tied to continental plate</a:t>
            </a:r>
          </a:p>
          <a:p>
            <a:pPr marL="285750" indent="-285750">
              <a:buFont typeface="Arial" panose="020B0604020202020204" pitchFamily="34" charset="0"/>
              <a:buChar char="•"/>
            </a:pPr>
            <a:r>
              <a:rPr lang="en-US" sz="2000" dirty="0"/>
              <a:t>Basis for precise GNSS in Europe</a:t>
            </a:r>
          </a:p>
          <a:p>
            <a:pPr marL="285750" indent="-285750">
              <a:buFont typeface="Arial" panose="020B0604020202020204" pitchFamily="34" charset="0"/>
              <a:buChar char="•"/>
            </a:pPr>
            <a:r>
              <a:rPr lang="en-US" sz="2000" dirty="0"/>
              <a:t>Different national realizations based on ITRS89</a:t>
            </a:r>
          </a:p>
          <a:p>
            <a:pPr marL="285750" indent="-285750">
              <a:buFont typeface="Arial" panose="020B0604020202020204" pitchFamily="34" charset="0"/>
              <a:buChar char="•"/>
            </a:pPr>
            <a:r>
              <a:rPr lang="en-US" sz="2000" dirty="0"/>
              <a:t>Example Realization Germany: ITRS89/DREF91</a:t>
            </a:r>
            <a:endParaRPr lang="en-US" dirty="0"/>
          </a:p>
        </p:txBody>
      </p:sp>
      <p:pic>
        <p:nvPicPr>
          <p:cNvPr id="7" name="Picture 6" descr="Icon&#10;&#10;Description automatically generated">
            <a:extLst>
              <a:ext uri="{FF2B5EF4-FFF2-40B4-BE49-F238E27FC236}">
                <a16:creationId xmlns:a16="http://schemas.microsoft.com/office/drawing/2014/main" id="{30C66D13-A0C0-6034-F121-E62B7C8EE4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8375" y="1262887"/>
            <a:ext cx="1764343" cy="1764343"/>
          </a:xfrm>
          <a:prstGeom prst="rect">
            <a:avLst/>
          </a:prstGeom>
        </p:spPr>
      </p:pic>
      <p:sp>
        <p:nvSpPr>
          <p:cNvPr id="2" name="Title 2">
            <a:extLst>
              <a:ext uri="{FF2B5EF4-FFF2-40B4-BE49-F238E27FC236}">
                <a16:creationId xmlns:a16="http://schemas.microsoft.com/office/drawing/2014/main" id="{389F0996-2760-8AD7-A542-44C964F7AD15}"/>
              </a:ext>
            </a:extLst>
          </p:cNvPr>
          <p:cNvSpPr txBox="1">
            <a:spLocks/>
          </p:cNvSpPr>
          <p:nvPr/>
        </p:nvSpPr>
        <p:spPr>
          <a:xfrm>
            <a:off x="0" y="1047"/>
            <a:ext cx="945084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EUREF</a:t>
            </a:r>
          </a:p>
        </p:txBody>
      </p:sp>
    </p:spTree>
    <p:extLst>
      <p:ext uri="{BB962C8B-B14F-4D97-AF65-F5344CB8AC3E}">
        <p14:creationId xmlns:p14="http://schemas.microsoft.com/office/powerpoint/2010/main" val="125327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Google Shape;112;p4"/>
          <p:cNvSpPr txBox="1">
            <a:spLocks noGrp="1"/>
          </p:cNvSpPr>
          <p:nvPr>
            <p:ph type="body" idx="1"/>
          </p:nvPr>
        </p:nvSpPr>
        <p:spPr>
          <a:xfrm>
            <a:off x="476200" y="1233520"/>
            <a:ext cx="8380200" cy="4394030"/>
          </a:xfrm>
          <a:prstGeom prst="rect">
            <a:avLst/>
          </a:prstGeom>
          <a:noFill/>
          <a:ln>
            <a:noFill/>
          </a:ln>
        </p:spPr>
        <p:txBody>
          <a:bodyPr spcFirstLastPara="1" wrap="square" lIns="91425" tIns="45700" rIns="91425" bIns="45700" anchor="t" anchorCtr="0">
            <a:normAutofit/>
          </a:bodyPr>
          <a:lstStyle/>
          <a:p>
            <a:pPr marL="228600" lvl="0" indent="-214525" algn="l" rtl="0">
              <a:lnSpc>
                <a:spcPct val="90000"/>
              </a:lnSpc>
              <a:spcBef>
                <a:spcPts val="1000"/>
              </a:spcBef>
              <a:spcAft>
                <a:spcPts val="0"/>
              </a:spcAft>
              <a:buClr>
                <a:schemeClr val="dk1"/>
              </a:buClr>
              <a:buSzPct val="100000"/>
              <a:buChar char="•"/>
            </a:pPr>
            <a:r>
              <a:rPr lang="en-US" sz="2000" b="1" dirty="0"/>
              <a:t>SIRGAS: Sistema de </a:t>
            </a:r>
            <a:r>
              <a:rPr lang="en-US" sz="2000" b="1" dirty="0" err="1"/>
              <a:t>Referencia</a:t>
            </a:r>
            <a:r>
              <a:rPr lang="en-US" sz="2000" b="1" dirty="0"/>
              <a:t> </a:t>
            </a:r>
            <a:r>
              <a:rPr lang="en-US" sz="2000" b="1" dirty="0" err="1"/>
              <a:t>Geodésico</a:t>
            </a:r>
            <a:r>
              <a:rPr lang="en-US" sz="2000" b="1" dirty="0"/>
              <a:t> para las </a:t>
            </a:r>
            <a:r>
              <a:rPr lang="en-US" sz="2000" b="1" dirty="0" err="1"/>
              <a:t>Américas</a:t>
            </a:r>
            <a:endParaRPr sz="2000" b="1" dirty="0"/>
          </a:p>
          <a:p>
            <a:pPr marL="685800" lvl="1" indent="-216430" algn="l" rtl="0">
              <a:lnSpc>
                <a:spcPct val="90000"/>
              </a:lnSpc>
              <a:spcBef>
                <a:spcPts val="500"/>
              </a:spcBef>
              <a:spcAft>
                <a:spcPts val="0"/>
              </a:spcAft>
              <a:buClr>
                <a:schemeClr val="dk1"/>
              </a:buClr>
              <a:buSzPct val="100000"/>
              <a:buChar char="•"/>
            </a:pPr>
            <a:r>
              <a:rPr lang="en-US" sz="2000" dirty="0"/>
              <a:t>In English: Geodetic Reference System for the Americas</a:t>
            </a:r>
            <a:endParaRPr sz="2000" dirty="0"/>
          </a:p>
          <a:p>
            <a:pPr marL="685800" lvl="1" indent="-216430" algn="l" rtl="0">
              <a:lnSpc>
                <a:spcPct val="90000"/>
              </a:lnSpc>
              <a:spcBef>
                <a:spcPts val="500"/>
              </a:spcBef>
              <a:spcAft>
                <a:spcPts val="0"/>
              </a:spcAft>
              <a:buClr>
                <a:schemeClr val="dk1"/>
              </a:buClr>
              <a:buSzPct val="100000"/>
              <a:buChar char="•"/>
            </a:pPr>
            <a:r>
              <a:rPr lang="en-US" sz="2000" b="1" dirty="0"/>
              <a:t>SIRGAS has roots in</a:t>
            </a:r>
            <a:r>
              <a:rPr lang="en-US" sz="2000" dirty="0"/>
              <a:t> both the International Association of Geodesy </a:t>
            </a:r>
            <a:r>
              <a:rPr lang="en-US" sz="2000" b="1" dirty="0"/>
              <a:t>(IAG)</a:t>
            </a:r>
            <a:r>
              <a:rPr lang="en-US" sz="2000" dirty="0"/>
              <a:t> </a:t>
            </a:r>
            <a:r>
              <a:rPr lang="en-US" sz="2000" b="1" dirty="0"/>
              <a:t>and</a:t>
            </a:r>
            <a:r>
              <a:rPr lang="en-US" sz="2000" dirty="0"/>
              <a:t> the Pan American Institute of Geography and History </a:t>
            </a:r>
            <a:r>
              <a:rPr lang="en-US" sz="2000" b="1" dirty="0"/>
              <a:t>(PAIGH)</a:t>
            </a:r>
            <a:endParaRPr sz="2000" b="1" dirty="0"/>
          </a:p>
          <a:p>
            <a:pPr marL="1143000" lvl="2" indent="-218335" algn="l" rtl="0">
              <a:lnSpc>
                <a:spcPct val="90000"/>
              </a:lnSpc>
              <a:spcBef>
                <a:spcPts val="500"/>
              </a:spcBef>
              <a:spcAft>
                <a:spcPts val="0"/>
              </a:spcAft>
              <a:buClr>
                <a:schemeClr val="dk1"/>
              </a:buClr>
              <a:buSzPct val="100000"/>
              <a:buChar char="•"/>
            </a:pPr>
            <a:r>
              <a:rPr lang="en-US" dirty="0"/>
              <a:t>SIRGAS is IAG 1.3b but is separately an NGO for the Americas</a:t>
            </a:r>
            <a:br>
              <a:rPr lang="en-US" dirty="0"/>
            </a:br>
            <a:endParaRPr dirty="0"/>
          </a:p>
          <a:p>
            <a:pPr marL="685800" lvl="1" indent="-216430" algn="l" rtl="0">
              <a:lnSpc>
                <a:spcPct val="90000"/>
              </a:lnSpc>
              <a:spcBef>
                <a:spcPts val="500"/>
              </a:spcBef>
              <a:spcAft>
                <a:spcPts val="0"/>
              </a:spcAft>
              <a:buClr>
                <a:schemeClr val="dk1"/>
              </a:buClr>
              <a:buSzPct val="100000"/>
              <a:buChar char="•"/>
            </a:pPr>
            <a:r>
              <a:rPr lang="en-US" sz="2000" b="1" dirty="0"/>
              <a:t>Three WG’s inside SIRGAS</a:t>
            </a:r>
            <a:endParaRPr sz="2000" b="1" dirty="0"/>
          </a:p>
          <a:p>
            <a:pPr marL="1143000" lvl="2" indent="-218335" algn="l" rtl="0">
              <a:lnSpc>
                <a:spcPct val="90000"/>
              </a:lnSpc>
              <a:spcBef>
                <a:spcPts val="500"/>
              </a:spcBef>
              <a:spcAft>
                <a:spcPts val="0"/>
              </a:spcAft>
              <a:buClr>
                <a:schemeClr val="dk1"/>
              </a:buClr>
              <a:buSzPct val="100000"/>
              <a:buChar char="•"/>
            </a:pPr>
            <a:r>
              <a:rPr lang="en-US" b="1" dirty="0"/>
              <a:t>WG1</a:t>
            </a:r>
            <a:r>
              <a:rPr lang="en-US" dirty="0"/>
              <a:t> – Reference System: combines IAG 1.3b, 1.3c (SIRGAS and NAREF)</a:t>
            </a:r>
            <a:endParaRPr dirty="0"/>
          </a:p>
          <a:p>
            <a:pPr marL="1143000" lvl="2" indent="-218335" algn="l" rtl="0">
              <a:lnSpc>
                <a:spcPct val="90000"/>
              </a:lnSpc>
              <a:spcBef>
                <a:spcPts val="500"/>
              </a:spcBef>
              <a:spcAft>
                <a:spcPts val="0"/>
              </a:spcAft>
              <a:buClr>
                <a:schemeClr val="dk1"/>
              </a:buClr>
              <a:buSzPct val="100000"/>
              <a:buChar char="•"/>
            </a:pPr>
            <a:r>
              <a:rPr lang="en-US" b="1" dirty="0"/>
              <a:t>WG2 </a:t>
            </a:r>
            <a:r>
              <a:rPr lang="en-US" dirty="0"/>
              <a:t>- SIRGAS at national level: National implementation of SIRGAS</a:t>
            </a:r>
            <a:endParaRPr dirty="0"/>
          </a:p>
          <a:p>
            <a:pPr marL="1143000" lvl="2" indent="-218335" algn="l" rtl="0">
              <a:lnSpc>
                <a:spcPct val="90000"/>
              </a:lnSpc>
              <a:spcBef>
                <a:spcPts val="500"/>
              </a:spcBef>
              <a:spcAft>
                <a:spcPts val="0"/>
              </a:spcAft>
              <a:buClr>
                <a:schemeClr val="dk1"/>
              </a:buClr>
              <a:buSzPct val="100000"/>
              <a:buChar char="•"/>
            </a:pPr>
            <a:r>
              <a:rPr lang="en-US" b="1" dirty="0"/>
              <a:t>WG3</a:t>
            </a:r>
            <a:r>
              <a:rPr lang="en-US" dirty="0"/>
              <a:t> – Vertical Datum: combines IAG 2.4b and 2.4c (GG in SA and GG NCA)</a:t>
            </a:r>
            <a:endParaRPr dirty="0"/>
          </a:p>
        </p:txBody>
      </p:sp>
      <p:sp>
        <p:nvSpPr>
          <p:cNvPr id="2" name="Title 2">
            <a:extLst>
              <a:ext uri="{FF2B5EF4-FFF2-40B4-BE49-F238E27FC236}">
                <a16:creationId xmlns:a16="http://schemas.microsoft.com/office/drawing/2014/main" id="{1A8B88A9-39CE-D890-EE7E-545C585FBF8D}"/>
              </a:ext>
            </a:extLst>
          </p:cNvPr>
          <p:cNvSpPr txBox="1">
            <a:spLocks/>
          </p:cNvSpPr>
          <p:nvPr/>
        </p:nvSpPr>
        <p:spPr>
          <a:xfrm>
            <a:off x="0" y="1047"/>
            <a:ext cx="945084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SIRGAS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89FDF-87CC-4F6A-57B3-11FEBD88521B}"/>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D89F055F-3E34-AFA1-ABA3-0CDFE959D51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26086" y="865207"/>
            <a:ext cx="5949018" cy="5949018"/>
          </a:xfrm>
          <a:prstGeom prst="rect">
            <a:avLst/>
          </a:prstGeom>
        </p:spPr>
      </p:pic>
      <p:sp>
        <p:nvSpPr>
          <p:cNvPr id="7" name="ZoneTexte 6">
            <a:extLst>
              <a:ext uri="{FF2B5EF4-FFF2-40B4-BE49-F238E27FC236}">
                <a16:creationId xmlns:a16="http://schemas.microsoft.com/office/drawing/2014/main" id="{D84E31BF-F8FE-A74F-D052-A3F7C62F1441}"/>
              </a:ext>
            </a:extLst>
          </p:cNvPr>
          <p:cNvSpPr txBox="1"/>
          <p:nvPr/>
        </p:nvSpPr>
        <p:spPr>
          <a:xfrm>
            <a:off x="347230" y="1023409"/>
            <a:ext cx="3888432" cy="5790816"/>
          </a:xfrm>
          <a:prstGeom prst="rect">
            <a:avLst/>
          </a:prstGeom>
          <a:noFill/>
        </p:spPr>
        <p:txBody>
          <a:bodyPr wrap="square" rtlCol="0">
            <a:spAutoFit/>
          </a:bodyPr>
          <a:lstStyle/>
          <a:p>
            <a:pPr marL="285750" indent="-285750">
              <a:buFont typeface="Arial" panose="020B0604020202020204" pitchFamily="34" charset="0"/>
              <a:buChar char="•"/>
            </a:pPr>
            <a:r>
              <a:rPr lang="en-US" dirty="0"/>
              <a:t>About 500 stations</a:t>
            </a:r>
          </a:p>
          <a:p>
            <a:pPr marL="285750" indent="-285750">
              <a:buFont typeface="Arial" panose="020B0604020202020204" pitchFamily="34" charset="0"/>
              <a:buChar char="•"/>
            </a:pPr>
            <a:r>
              <a:rPr lang="en-GB" dirty="0"/>
              <a:t>Regional Analysis </a:t>
            </a:r>
            <a:r>
              <a:rPr lang="en-GB" dirty="0" err="1"/>
              <a:t>Center</a:t>
            </a:r>
            <a:r>
              <a:rPr lang="en-GB" dirty="0"/>
              <a:t> of Associates of the IGS Network for SIRGAS (IGS, RNAAC, &amp; SIRGAS)</a:t>
            </a:r>
          </a:p>
          <a:p>
            <a:pPr marL="285750" indent="-285750">
              <a:buFont typeface="Arial" panose="020B0604020202020204" pitchFamily="34" charset="0"/>
              <a:buChar char="•"/>
            </a:pPr>
            <a:r>
              <a:rPr lang="en-GB" dirty="0"/>
              <a:t>11 SIRGAS Processing Centres (Local) in the Americas Nations</a:t>
            </a:r>
          </a:p>
          <a:p>
            <a:pPr marL="285750" indent="-285750">
              <a:buFont typeface="Arial" panose="020B0604020202020204" pitchFamily="34" charset="0"/>
              <a:buChar char="•"/>
            </a:pPr>
            <a:r>
              <a:rPr lang="en-GB" dirty="0"/>
              <a:t>Two SIRGAS Combination Centres</a:t>
            </a:r>
          </a:p>
          <a:p>
            <a:pPr marL="285750" indent="-285750">
              <a:buFont typeface="Arial" panose="020B0604020202020204" pitchFamily="34" charset="0"/>
              <a:buChar char="•"/>
            </a:pPr>
            <a:r>
              <a:rPr lang="en-GB" dirty="0"/>
              <a:t>VLBI Analysis </a:t>
            </a:r>
            <a:r>
              <a:rPr lang="en-GB" dirty="0" err="1"/>
              <a:t>Center</a:t>
            </a:r>
            <a:r>
              <a:rPr lang="en-GB" dirty="0"/>
              <a:t> of IVS</a:t>
            </a:r>
          </a:p>
          <a:p>
            <a:pPr marL="285750" indent="-285750">
              <a:buFont typeface="Arial" panose="020B0604020202020204" pitchFamily="34" charset="0"/>
              <a:buChar char="•"/>
            </a:pPr>
            <a:r>
              <a:rPr lang="en-GB" dirty="0"/>
              <a:t>SLR processing </a:t>
            </a:r>
            <a:r>
              <a:rPr lang="en-GB" dirty="0" err="1"/>
              <a:t>Center</a:t>
            </a:r>
            <a:r>
              <a:rPr lang="en-GB" dirty="0"/>
              <a:t> in progress</a:t>
            </a:r>
          </a:p>
          <a:p>
            <a:pPr marL="285750" indent="-285750">
              <a:buFont typeface="Arial" panose="020B0604020202020204" pitchFamily="34" charset="0"/>
              <a:buChar char="•"/>
            </a:pPr>
            <a:r>
              <a:rPr lang="en-GB" dirty="0">
                <a:solidFill>
                  <a:srgbClr val="00B050"/>
                </a:solidFill>
              </a:rPr>
              <a:t>SIRGAS-N - National reference network.</a:t>
            </a:r>
          </a:p>
          <a:p>
            <a:pPr marL="285750" indent="-285750">
              <a:buFont typeface="Arial" panose="020B0604020202020204" pitchFamily="34" charset="0"/>
              <a:buChar char="•"/>
            </a:pPr>
            <a:r>
              <a:rPr lang="en-GB" dirty="0"/>
              <a:t>Improves the densification of the core network </a:t>
            </a:r>
          </a:p>
          <a:p>
            <a:pPr marL="285750" indent="-285750">
              <a:buFont typeface="Arial" panose="020B0604020202020204" pitchFamily="34" charset="0"/>
              <a:buChar char="•"/>
            </a:pPr>
            <a:r>
              <a:rPr lang="en-GB" dirty="0"/>
              <a:t>Provides national and local access to the reference frame</a:t>
            </a:r>
          </a:p>
          <a:p>
            <a:pPr marL="285750" indent="-285750">
              <a:buFont typeface="Arial" panose="020B0604020202020204" pitchFamily="34" charset="0"/>
              <a:buChar char="•"/>
            </a:pPr>
            <a:r>
              <a:rPr lang="en-GB" dirty="0"/>
              <a:t>Both, </a:t>
            </a:r>
            <a:r>
              <a:rPr lang="en-GB" dirty="0">
                <a:solidFill>
                  <a:srgbClr val="FF0000"/>
                </a:solidFill>
              </a:rPr>
              <a:t>SIRGAS-C</a:t>
            </a:r>
            <a:r>
              <a:rPr lang="en-GB" dirty="0"/>
              <a:t> and </a:t>
            </a:r>
            <a:r>
              <a:rPr lang="en-GB" dirty="0">
                <a:solidFill>
                  <a:srgbClr val="00B050"/>
                </a:solidFill>
              </a:rPr>
              <a:t>SIRGAS-N</a:t>
            </a:r>
            <a:r>
              <a:rPr lang="en-GB" dirty="0"/>
              <a:t> satisfy the same characteristics and quality</a:t>
            </a:r>
          </a:p>
          <a:p>
            <a:pPr marL="285750" indent="-285750">
              <a:buFont typeface="Arial" panose="020B0604020202020204" pitchFamily="34" charset="0"/>
              <a:buChar char="•"/>
            </a:pPr>
            <a:r>
              <a:rPr lang="en-GB" dirty="0"/>
              <a:t>Each station is processed by three analysis centres.</a:t>
            </a:r>
          </a:p>
          <a:p>
            <a:pPr marL="285750" indent="-285750">
              <a:buFont typeface="Arial" panose="020B0604020202020204" pitchFamily="34" charset="0"/>
              <a:buChar char="•"/>
            </a:pPr>
            <a:endParaRPr lang="en-US" dirty="0"/>
          </a:p>
        </p:txBody>
      </p:sp>
      <p:sp>
        <p:nvSpPr>
          <p:cNvPr id="6" name="Title 2">
            <a:extLst>
              <a:ext uri="{FF2B5EF4-FFF2-40B4-BE49-F238E27FC236}">
                <a16:creationId xmlns:a16="http://schemas.microsoft.com/office/drawing/2014/main" id="{667669AA-8C33-03C9-CE37-EC268BA90354}"/>
              </a:ext>
            </a:extLst>
          </p:cNvPr>
          <p:cNvSpPr txBox="1">
            <a:spLocks/>
          </p:cNvSpPr>
          <p:nvPr/>
        </p:nvSpPr>
        <p:spPr>
          <a:xfrm>
            <a:off x="0" y="1047"/>
            <a:ext cx="945084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SIRGAS</a:t>
            </a:r>
          </a:p>
        </p:txBody>
      </p:sp>
    </p:spTree>
    <p:extLst>
      <p:ext uri="{BB962C8B-B14F-4D97-AF65-F5344CB8AC3E}">
        <p14:creationId xmlns:p14="http://schemas.microsoft.com/office/powerpoint/2010/main" val="3476211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2" name="Google Shape;212;g2c450eb96a5_2_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pic>
        <p:nvPicPr>
          <p:cNvPr id="213" name="Google Shape;213;g2c450eb96a5_2_0"/>
          <p:cNvPicPr preferRelativeResize="0"/>
          <p:nvPr/>
        </p:nvPicPr>
        <p:blipFill rotWithShape="1">
          <a:blip r:embed="rId3">
            <a:alphaModFix/>
          </a:blip>
          <a:srcRect/>
          <a:stretch/>
        </p:blipFill>
        <p:spPr>
          <a:xfrm>
            <a:off x="5474800" y="513250"/>
            <a:ext cx="6002575" cy="6002575"/>
          </a:xfrm>
          <a:prstGeom prst="rect">
            <a:avLst/>
          </a:prstGeom>
          <a:noFill/>
          <a:ln>
            <a:noFill/>
          </a:ln>
        </p:spPr>
      </p:pic>
      <p:sp>
        <p:nvSpPr>
          <p:cNvPr id="214" name="Google Shape;214;g2c450eb96a5_2_0"/>
          <p:cNvSpPr txBox="1"/>
          <p:nvPr/>
        </p:nvSpPr>
        <p:spPr>
          <a:xfrm>
            <a:off x="669850" y="2485125"/>
            <a:ext cx="4233600" cy="3697200"/>
          </a:xfrm>
          <a:prstGeom prst="rect">
            <a:avLst/>
          </a:prstGeom>
          <a:noFill/>
          <a:ln>
            <a:noFill/>
          </a:ln>
        </p:spPr>
        <p:txBody>
          <a:bodyPr spcFirstLastPara="1" wrap="square" lIns="91425" tIns="91425" rIns="91425" bIns="91425" anchor="t" anchorCtr="0">
            <a:noAutofit/>
          </a:bodyPr>
          <a:lstStyle/>
          <a:p>
            <a:pPr marR="0" lvl="0" algn="l" rtl="0">
              <a:lnSpc>
                <a:spcPct val="100000"/>
              </a:lnSpc>
              <a:spcBef>
                <a:spcPts val="0"/>
              </a:spcBef>
              <a:spcAft>
                <a:spcPts val="0"/>
              </a:spcAft>
              <a:buClr>
                <a:schemeClr val="dk1"/>
              </a:buClr>
              <a:buSzPts val="1100"/>
            </a:pPr>
            <a:r>
              <a:rPr lang="en-US" sz="2400" b="0" i="0" u="none" strike="noStrike" cap="none" dirty="0">
                <a:solidFill>
                  <a:schemeClr val="dk1"/>
                </a:solidFill>
                <a:latin typeface="Calibri"/>
                <a:ea typeface="Calibri"/>
                <a:cs typeface="Calibri"/>
                <a:sym typeface="Calibri"/>
              </a:rPr>
              <a:t>Almost all countries in the Americas are aligned with ITRF.</a:t>
            </a:r>
            <a:endParaRPr lang="en-US" sz="2400" dirty="0">
              <a:solidFill>
                <a:schemeClr val="dk1"/>
              </a:solidFill>
              <a:latin typeface="Calibri"/>
              <a:ea typeface="Calibri"/>
              <a:cs typeface="Calibri"/>
              <a:sym typeface="Calibri"/>
            </a:endParaRPr>
          </a:p>
          <a:p>
            <a:pPr marR="0" lvl="0" algn="l" rtl="0">
              <a:lnSpc>
                <a:spcPct val="100000"/>
              </a:lnSpc>
              <a:spcBef>
                <a:spcPts val="0"/>
              </a:spcBef>
              <a:spcAft>
                <a:spcPts val="0"/>
              </a:spcAft>
              <a:buClr>
                <a:schemeClr val="dk1"/>
              </a:buClr>
              <a:buSzPts val="1100"/>
            </a:pPr>
            <a:endParaRPr lang="en-US" sz="2400" b="0" i="0" u="none" strike="noStrike" cap="none" dirty="0">
              <a:solidFill>
                <a:schemeClr val="dk1"/>
              </a:solidFill>
              <a:latin typeface="Calibri"/>
              <a:ea typeface="Calibri"/>
              <a:cs typeface="Calibri"/>
              <a:sym typeface="Calibri"/>
            </a:endParaRPr>
          </a:p>
          <a:p>
            <a:pPr marR="0" lvl="0" algn="l">
              <a:lnSpc>
                <a:spcPct val="100000"/>
              </a:lnSpc>
              <a:spcBef>
                <a:spcPts val="0"/>
              </a:spcBef>
              <a:spcAft>
                <a:spcPts val="0"/>
              </a:spcAft>
              <a:buClr>
                <a:schemeClr val="dk1"/>
              </a:buClr>
              <a:buSzPts val="1100"/>
            </a:pPr>
            <a:r>
              <a:rPr lang="en-US" sz="2400" b="0" i="0" u="none" strike="noStrike" cap="none" dirty="0">
                <a:solidFill>
                  <a:schemeClr val="dk1"/>
                </a:solidFill>
                <a:latin typeface="Calibri"/>
                <a:ea typeface="Calibri"/>
                <a:cs typeface="Calibri"/>
                <a:sym typeface="Calibri"/>
              </a:rPr>
              <a:t>They are working to incorporate all countries, particularly those in the Caribbean.</a:t>
            </a: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p:txBody>
      </p:sp>
      <p:sp>
        <p:nvSpPr>
          <p:cNvPr id="2" name="Title 2">
            <a:extLst>
              <a:ext uri="{FF2B5EF4-FFF2-40B4-BE49-F238E27FC236}">
                <a16:creationId xmlns:a16="http://schemas.microsoft.com/office/drawing/2014/main" id="{9F1BF1FA-665D-861E-B579-3A4F8A6B2636}"/>
              </a:ext>
            </a:extLst>
          </p:cNvPr>
          <p:cNvSpPr txBox="1">
            <a:spLocks/>
          </p:cNvSpPr>
          <p:nvPr/>
        </p:nvSpPr>
        <p:spPr>
          <a:xfrm>
            <a:off x="0" y="1047"/>
            <a:ext cx="945084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SIRGAS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20" name="Google Shape;220;g2c1e0f07581_2_20"/>
          <p:cNvPicPr preferRelativeResize="0"/>
          <p:nvPr/>
        </p:nvPicPr>
        <p:blipFill rotWithShape="1">
          <a:blip r:embed="rId3">
            <a:alphaModFix/>
          </a:blip>
          <a:srcRect/>
          <a:stretch/>
        </p:blipFill>
        <p:spPr>
          <a:xfrm>
            <a:off x="693920" y="2264367"/>
            <a:ext cx="7080366" cy="4300400"/>
          </a:xfrm>
          <a:prstGeom prst="rect">
            <a:avLst/>
          </a:prstGeom>
          <a:noFill/>
          <a:ln>
            <a:noFill/>
          </a:ln>
        </p:spPr>
      </p:pic>
      <p:pic>
        <p:nvPicPr>
          <p:cNvPr id="221" name="Google Shape;221;g2c1e0f07581_2_20"/>
          <p:cNvPicPr preferRelativeResize="0"/>
          <p:nvPr/>
        </p:nvPicPr>
        <p:blipFill rotWithShape="1">
          <a:blip r:embed="rId4">
            <a:alphaModFix/>
          </a:blip>
          <a:srcRect/>
          <a:stretch/>
        </p:blipFill>
        <p:spPr>
          <a:xfrm>
            <a:off x="6375171" y="89975"/>
            <a:ext cx="3125451" cy="2999949"/>
          </a:xfrm>
          <a:prstGeom prst="rect">
            <a:avLst/>
          </a:prstGeom>
          <a:noFill/>
          <a:ln>
            <a:noFill/>
          </a:ln>
          <a:effectLst>
            <a:outerShdw blurRad="57150" dist="19050" dir="5400000" algn="bl" rotWithShape="0">
              <a:srgbClr val="000000">
                <a:alpha val="49803"/>
              </a:srgbClr>
            </a:outerShdw>
          </a:effectLst>
        </p:spPr>
      </p:pic>
      <p:pic>
        <p:nvPicPr>
          <p:cNvPr id="222" name="Google Shape;222;g2c1e0f07581_2_20"/>
          <p:cNvPicPr preferRelativeResize="0"/>
          <p:nvPr/>
        </p:nvPicPr>
        <p:blipFill rotWithShape="1">
          <a:blip r:embed="rId5">
            <a:alphaModFix/>
          </a:blip>
          <a:srcRect/>
          <a:stretch/>
        </p:blipFill>
        <p:spPr>
          <a:xfrm>
            <a:off x="8045472" y="1316787"/>
            <a:ext cx="3180875" cy="2928125"/>
          </a:xfrm>
          <a:prstGeom prst="rect">
            <a:avLst/>
          </a:prstGeom>
          <a:noFill/>
          <a:ln>
            <a:noFill/>
          </a:ln>
          <a:effectLst>
            <a:outerShdw blurRad="57150" dist="19050" dir="5400000" algn="bl" rotWithShape="0">
              <a:srgbClr val="000000">
                <a:alpha val="49803"/>
              </a:srgbClr>
            </a:outerShdw>
          </a:effectLst>
        </p:spPr>
      </p:pic>
      <p:pic>
        <p:nvPicPr>
          <p:cNvPr id="223" name="Google Shape;223;g2c1e0f07581_2_20"/>
          <p:cNvPicPr preferRelativeResize="0"/>
          <p:nvPr/>
        </p:nvPicPr>
        <p:blipFill rotWithShape="1">
          <a:blip r:embed="rId6">
            <a:alphaModFix/>
          </a:blip>
          <a:srcRect/>
          <a:stretch/>
        </p:blipFill>
        <p:spPr>
          <a:xfrm>
            <a:off x="8922300" y="3632075"/>
            <a:ext cx="3486475" cy="2999950"/>
          </a:xfrm>
          <a:prstGeom prst="rect">
            <a:avLst/>
          </a:prstGeom>
          <a:noFill/>
          <a:ln>
            <a:noFill/>
          </a:ln>
          <a:effectLst>
            <a:outerShdw blurRad="57150" dist="19050" dir="5400000" algn="bl" rotWithShape="0">
              <a:srgbClr val="000000">
                <a:alpha val="49803"/>
              </a:srgbClr>
            </a:outerShdw>
          </a:effectLst>
        </p:spPr>
      </p:pic>
      <p:sp>
        <p:nvSpPr>
          <p:cNvPr id="224" name="Google Shape;224;g2c1e0f07581_2_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
        <p:nvSpPr>
          <p:cNvPr id="2" name="Title 2">
            <a:extLst>
              <a:ext uri="{FF2B5EF4-FFF2-40B4-BE49-F238E27FC236}">
                <a16:creationId xmlns:a16="http://schemas.microsoft.com/office/drawing/2014/main" id="{F7A8864D-B41C-CA3A-8A95-17806FE66750}"/>
              </a:ext>
            </a:extLst>
          </p:cNvPr>
          <p:cNvSpPr txBox="1">
            <a:spLocks/>
          </p:cNvSpPr>
          <p:nvPr/>
        </p:nvSpPr>
        <p:spPr>
          <a:xfrm>
            <a:off x="0" y="1047"/>
            <a:ext cx="5326840"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SIRGAS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2c1e0f07581_2_30"/>
          <p:cNvSpPr txBox="1">
            <a:spLocks noGrp="1"/>
          </p:cNvSpPr>
          <p:nvPr>
            <p:ph type="title"/>
          </p:nvPr>
        </p:nvSpPr>
        <p:spPr>
          <a:xfrm>
            <a:off x="641713" y="694486"/>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br>
              <a:rPr lang="en-US" sz="1800" b="1" dirty="0">
                <a:latin typeface="+mn-lt"/>
              </a:rPr>
            </a:br>
            <a:r>
              <a:rPr lang="en-US" sz="1800" b="1" dirty="0">
                <a:latin typeface="+mn-lt"/>
              </a:rPr>
              <a:t>IAG 2.4b</a:t>
            </a:r>
            <a:endParaRPr sz="1800" b="1" dirty="0">
              <a:latin typeface="+mn-lt"/>
            </a:endParaRPr>
          </a:p>
        </p:txBody>
      </p:sp>
      <p:pic>
        <p:nvPicPr>
          <p:cNvPr id="230" name="Google Shape;230;g2c1e0f07581_2_30"/>
          <p:cNvPicPr preferRelativeResize="0"/>
          <p:nvPr/>
        </p:nvPicPr>
        <p:blipFill rotWithShape="1">
          <a:blip r:embed="rId3">
            <a:alphaModFix/>
          </a:blip>
          <a:srcRect/>
          <a:stretch/>
        </p:blipFill>
        <p:spPr>
          <a:xfrm>
            <a:off x="6147250" y="285750"/>
            <a:ext cx="5137575" cy="6187950"/>
          </a:xfrm>
          <a:prstGeom prst="rect">
            <a:avLst/>
          </a:prstGeom>
          <a:noFill/>
          <a:ln>
            <a:noFill/>
          </a:ln>
        </p:spPr>
      </p:pic>
      <p:sp>
        <p:nvSpPr>
          <p:cNvPr id="231" name="Google Shape;231;g2c1e0f07581_2_30"/>
          <p:cNvSpPr txBox="1"/>
          <p:nvPr/>
        </p:nvSpPr>
        <p:spPr>
          <a:xfrm>
            <a:off x="641713" y="1918911"/>
            <a:ext cx="5419800" cy="2710968"/>
          </a:xfrm>
          <a:prstGeom prst="rect">
            <a:avLst/>
          </a:prstGeom>
          <a:noFill/>
          <a:ln>
            <a:noFill/>
          </a:ln>
        </p:spPr>
        <p:txBody>
          <a:bodyPr spcFirstLastPara="1" wrap="square" lIns="91425" tIns="91425" rIns="91425" bIns="91425" anchor="t" anchorCtr="0">
            <a:spAutoFit/>
          </a:bodyPr>
          <a:lstStyle/>
          <a:p>
            <a:pPr marL="0" marR="0" lvl="0" indent="0" algn="l" rtl="0">
              <a:lnSpc>
                <a:spcPct val="114000"/>
              </a:lnSpc>
              <a:spcBef>
                <a:spcPts val="0"/>
              </a:spcBef>
              <a:spcAft>
                <a:spcPts val="0"/>
              </a:spcAft>
              <a:buClr>
                <a:srgbClr val="000000"/>
              </a:buClr>
              <a:buSzPts val="2500"/>
              <a:buFont typeface="Arial"/>
              <a:buNone/>
            </a:pPr>
            <a:r>
              <a:rPr lang="en-US" b="0" i="0" u="none" strike="noStrike" cap="none">
                <a:solidFill>
                  <a:schemeClr val="dk1"/>
                </a:solidFill>
                <a:ea typeface="Calibri"/>
                <a:cs typeface="Calibri"/>
                <a:sym typeface="Calibri"/>
              </a:rPr>
              <a:t>SIRGAS works together with universities and geographic institutes to determine absolute gravity stations in the region.</a:t>
            </a:r>
            <a:endParaRPr b="0" i="0" u="none" strike="noStrike" cap="none">
              <a:solidFill>
                <a:schemeClr val="dk1"/>
              </a:solidFill>
              <a:ea typeface="Calibri"/>
              <a:cs typeface="Calibri"/>
              <a:sym typeface="Calibri"/>
            </a:endParaRPr>
          </a:p>
          <a:p>
            <a:pPr marL="0" marR="0" lvl="0" indent="0" algn="l" rtl="0">
              <a:lnSpc>
                <a:spcPct val="114000"/>
              </a:lnSpc>
              <a:spcBef>
                <a:spcPts val="0"/>
              </a:spcBef>
              <a:spcAft>
                <a:spcPts val="0"/>
              </a:spcAft>
              <a:buClr>
                <a:srgbClr val="000000"/>
              </a:buClr>
              <a:buSzPts val="1000"/>
              <a:buFont typeface="Arial"/>
              <a:buNone/>
            </a:pPr>
            <a:br>
              <a:rPr lang="en-US" b="0" i="0" u="none" strike="noStrike" cap="none">
                <a:solidFill>
                  <a:schemeClr val="dk1"/>
                </a:solidFill>
                <a:ea typeface="Calibri"/>
                <a:cs typeface="Calibri"/>
                <a:sym typeface="Calibri"/>
              </a:rPr>
            </a:br>
            <a:r>
              <a:rPr lang="en-US" b="0" i="0" u="none" strike="noStrike" cap="none">
                <a:solidFill>
                  <a:schemeClr val="dk1"/>
                </a:solidFill>
                <a:ea typeface="Calibri"/>
                <a:cs typeface="Calibri"/>
                <a:sym typeface="Calibri"/>
              </a:rPr>
              <a:t>SIRGAS encourages countries to keep data open and share gravity information in the AGrav (Absolute Gravity Database) repository of the International Gravity Field Service (IGFS) (agrav.bkg.bund.de).</a:t>
            </a:r>
            <a:endParaRPr b="0" i="0" u="none" strike="noStrike" cap="none">
              <a:solidFill>
                <a:schemeClr val="dk1"/>
              </a:solidFill>
              <a:ea typeface="Calibri"/>
              <a:cs typeface="Calibri"/>
              <a:sym typeface="Calibri"/>
            </a:endParaRPr>
          </a:p>
        </p:txBody>
      </p:sp>
      <p:sp>
        <p:nvSpPr>
          <p:cNvPr id="232" name="Google Shape;232;g2c1e0f07581_2_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
        <p:nvSpPr>
          <p:cNvPr id="2" name="Title 2">
            <a:extLst>
              <a:ext uri="{FF2B5EF4-FFF2-40B4-BE49-F238E27FC236}">
                <a16:creationId xmlns:a16="http://schemas.microsoft.com/office/drawing/2014/main" id="{096C1193-4B83-71A8-988F-DA5E6DD0A0F9}"/>
              </a:ext>
            </a:extLst>
          </p:cNvPr>
          <p:cNvSpPr txBox="1">
            <a:spLocks/>
          </p:cNvSpPr>
          <p:nvPr/>
        </p:nvSpPr>
        <p:spPr>
          <a:xfrm>
            <a:off x="0" y="1047"/>
            <a:ext cx="5326840"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SIRGAS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1f3ec3d1b65_0_4"/>
          <p:cNvSpPr txBox="1">
            <a:spLocks noGrp="1"/>
          </p:cNvSpPr>
          <p:nvPr>
            <p:ph type="title"/>
          </p:nvPr>
        </p:nvSpPr>
        <p:spPr>
          <a:xfrm>
            <a:off x="838200" y="92710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b="1" dirty="0"/>
              <a:t>SIRGAS WG 3 - </a:t>
            </a:r>
            <a:r>
              <a:rPr lang="en-US" b="1" dirty="0" err="1"/>
              <a:t>cont</a:t>
            </a:r>
            <a:br>
              <a:rPr lang="en-US" b="1" dirty="0"/>
            </a:br>
            <a:r>
              <a:rPr lang="en-US" sz="2800" b="1" dirty="0"/>
              <a:t>IAG 2.4b</a:t>
            </a:r>
            <a:endParaRPr b="1" dirty="0"/>
          </a:p>
        </p:txBody>
      </p:sp>
      <p:sp>
        <p:nvSpPr>
          <p:cNvPr id="238" name="Google Shape;238;g1f3ec3d1b65_0_4"/>
          <p:cNvSpPr txBox="1"/>
          <p:nvPr/>
        </p:nvSpPr>
        <p:spPr>
          <a:xfrm>
            <a:off x="823175" y="2171900"/>
            <a:ext cx="5518500" cy="287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en-US" sz="2500" b="0" i="0" u="none" strike="noStrike" cap="none">
                <a:solidFill>
                  <a:schemeClr val="dk1"/>
                </a:solidFill>
                <a:latin typeface="Calibri"/>
                <a:ea typeface="Calibri"/>
                <a:cs typeface="Calibri"/>
                <a:sym typeface="Calibri"/>
              </a:rPr>
              <a:t>SIRGAS makes geoid models available for the South American community. The models are available for download on the International Geoid Service (ISG) page of the International Geodesy Association.</a:t>
            </a:r>
            <a:endParaRPr sz="25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500"/>
              <a:buFont typeface="Arial"/>
              <a:buNone/>
            </a:pPr>
            <a:endParaRPr sz="2500" b="0" i="0" u="none" strike="noStrike" cap="none">
              <a:solidFill>
                <a:schemeClr val="dk1"/>
              </a:solidFill>
              <a:latin typeface="Calibri"/>
              <a:ea typeface="Calibri"/>
              <a:cs typeface="Calibri"/>
              <a:sym typeface="Calibri"/>
            </a:endParaRPr>
          </a:p>
        </p:txBody>
      </p:sp>
      <p:pic>
        <p:nvPicPr>
          <p:cNvPr id="239" name="Google Shape;239;g1f3ec3d1b65_0_4"/>
          <p:cNvPicPr preferRelativeResize="0"/>
          <p:nvPr/>
        </p:nvPicPr>
        <p:blipFill rotWithShape="1">
          <a:blip r:embed="rId3">
            <a:alphaModFix/>
          </a:blip>
          <a:srcRect/>
          <a:stretch/>
        </p:blipFill>
        <p:spPr>
          <a:xfrm>
            <a:off x="6417875" y="222075"/>
            <a:ext cx="4749301" cy="6621186"/>
          </a:xfrm>
          <a:prstGeom prst="rect">
            <a:avLst/>
          </a:prstGeom>
          <a:noFill/>
          <a:ln>
            <a:noFill/>
          </a:ln>
        </p:spPr>
      </p:pic>
      <p:pic>
        <p:nvPicPr>
          <p:cNvPr id="240" name="Google Shape;240;g1f3ec3d1b65_0_4"/>
          <p:cNvPicPr preferRelativeResize="0"/>
          <p:nvPr/>
        </p:nvPicPr>
        <p:blipFill rotWithShape="1">
          <a:blip r:embed="rId4">
            <a:alphaModFix/>
          </a:blip>
          <a:srcRect/>
          <a:stretch/>
        </p:blipFill>
        <p:spPr>
          <a:xfrm>
            <a:off x="710525" y="4604975"/>
            <a:ext cx="5674869" cy="2156225"/>
          </a:xfrm>
          <a:prstGeom prst="rect">
            <a:avLst/>
          </a:prstGeom>
          <a:noFill/>
          <a:ln>
            <a:noFill/>
          </a:ln>
        </p:spPr>
      </p:pic>
      <p:sp>
        <p:nvSpPr>
          <p:cNvPr id="241" name="Google Shape;241;g1f3ec3d1b65_0_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
        <p:nvSpPr>
          <p:cNvPr id="2" name="Title 2">
            <a:extLst>
              <a:ext uri="{FF2B5EF4-FFF2-40B4-BE49-F238E27FC236}">
                <a16:creationId xmlns:a16="http://schemas.microsoft.com/office/drawing/2014/main" id="{EEA7F9B6-43AA-0EF1-FA97-E9AEAD4AA139}"/>
              </a:ext>
            </a:extLst>
          </p:cNvPr>
          <p:cNvSpPr txBox="1">
            <a:spLocks/>
          </p:cNvSpPr>
          <p:nvPr/>
        </p:nvSpPr>
        <p:spPr>
          <a:xfrm>
            <a:off x="0" y="1047"/>
            <a:ext cx="5326840"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SIRGAS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7A64AD-6685-49C8-BC86-3D50DB173D99}"/>
              </a:ext>
            </a:extLst>
          </p:cNvPr>
          <p:cNvSpPr/>
          <p:nvPr/>
        </p:nvSpPr>
        <p:spPr bwMode="auto">
          <a:xfrm>
            <a:off x="9753600" y="992650"/>
            <a:ext cx="914400" cy="366936"/>
          </a:xfrm>
          <a:prstGeom prst="rect">
            <a:avLst/>
          </a:prstGeom>
          <a:solidFill>
            <a:srgbClr val="FFE3AB"/>
          </a:solidFill>
          <a:ln w="9525" cap="flat" cmpd="sng" algn="ctr">
            <a:noFill/>
            <a:prstDash val="solid"/>
            <a:round/>
            <a:headEnd type="none" w="med" len="med"/>
            <a:tailEnd type="none" w="med" len="med"/>
          </a:ln>
          <a:effectLst/>
        </p:spPr>
        <p:txBody>
          <a:bodyPr vert="horz" wrap="none" lIns="72000" tIns="72000" rIns="91440" bIns="45720" numCol="1" rtlCol="0" anchor="ctr" anchorCtr="0" compatLnSpc="1">
            <a:prstTxWarp prst="textNoShape">
              <a:avLst/>
            </a:prstTxWarp>
          </a:bodyPr>
          <a:lstStyle/>
          <a:p>
            <a:pPr algn="r"/>
            <a:r>
              <a:rPr lang="en-US" sz="1400" b="1" dirty="0">
                <a:latin typeface="Calibri" panose="020F0502020204030204" pitchFamily="34" charset="0"/>
                <a:cs typeface="Calibri" panose="020F0502020204030204" pitchFamily="34" charset="0"/>
              </a:rPr>
              <a:t>2014, Aug</a:t>
            </a:r>
          </a:p>
        </p:txBody>
      </p:sp>
      <p:pic>
        <p:nvPicPr>
          <p:cNvPr id="8" name="Picture 7">
            <a:extLst>
              <a:ext uri="{FF2B5EF4-FFF2-40B4-BE49-F238E27FC236}">
                <a16:creationId xmlns:a16="http://schemas.microsoft.com/office/drawing/2014/main" id="{A1CFFE03-943C-4C43-9805-D838AFB49183}"/>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b="26670"/>
          <a:stretch/>
        </p:blipFill>
        <p:spPr>
          <a:xfrm>
            <a:off x="3678956" y="3015770"/>
            <a:ext cx="4433268" cy="3387864"/>
          </a:xfrm>
          <a:prstGeom prst="rect">
            <a:avLst/>
          </a:prstGeom>
        </p:spPr>
      </p:pic>
      <p:sp>
        <p:nvSpPr>
          <p:cNvPr id="6" name="Content Placeholder 2"/>
          <p:cNvSpPr txBox="1">
            <a:spLocks/>
          </p:cNvSpPr>
          <p:nvPr/>
        </p:nvSpPr>
        <p:spPr>
          <a:xfrm>
            <a:off x="1583757" y="1071555"/>
            <a:ext cx="9024486" cy="904863"/>
          </a:xfrm>
          <a:prstGeom prst="rect">
            <a:avLst/>
          </a:prstGeom>
        </p:spPr>
        <p:txBody>
          <a:bodyPr vert="horz" lIns="91440" tIns="45720" rIns="91440" bIns="45720" rtlCol="0">
            <a:spAutoFit/>
          </a:bodyPr>
          <a:lstStyle>
            <a:lvl1pPr marL="308610" indent="-30861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668655" indent="-257175"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02870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44018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51660" marR="0" indent="-205740" algn="l" defTabSz="822960" rtl="0" eaLnBrk="1" fontAlgn="auto" latinLnBrk="0" hangingPunct="1">
              <a:lnSpc>
                <a:spcPct val="100000"/>
              </a:lnSpc>
              <a:spcBef>
                <a:spcPct val="20000"/>
              </a:spcBef>
              <a:spcAft>
                <a:spcPts val="0"/>
              </a:spcAft>
              <a:buClrTx/>
              <a:buSzTx/>
              <a:buFont typeface="Arial" pitchFamily="34" charset="0"/>
              <a:buChar char="»"/>
              <a:tabLst/>
              <a:defRPr sz="1800" kern="1200">
                <a:solidFill>
                  <a:schemeClr val="tx1"/>
                </a:solidFill>
                <a:latin typeface="+mn-lt"/>
                <a:ea typeface="+mn-ea"/>
                <a:cs typeface="+mn-cs"/>
              </a:defRPr>
            </a:lvl5pPr>
            <a:lvl6pPr marL="226314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7462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8610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9758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defRPr/>
            </a:pPr>
            <a:r>
              <a:rPr lang="en-US" sz="1200" b="1" dirty="0">
                <a:solidFill>
                  <a:sysClr val="windowText" lastClr="000000"/>
                </a:solidFill>
                <a:latin typeface="Calibri"/>
              </a:rPr>
              <a:t>UN-GGIM: AS established by t</a:t>
            </a:r>
            <a:r>
              <a:rPr lang="en-GB" sz="1200" b="1" dirty="0">
                <a:solidFill>
                  <a:sysClr val="windowText" lastClr="000000"/>
                </a:solidFill>
                <a:latin typeface="Calibri"/>
              </a:rPr>
              <a:t>he UN-GGIM in the fourth session in New York </a:t>
            </a:r>
            <a:r>
              <a:rPr lang="en-US" sz="1200" b="1" dirty="0">
                <a:solidFill>
                  <a:sysClr val="windowText" lastClr="000000"/>
                </a:solidFill>
                <a:latin typeface="Calibri"/>
              </a:rPr>
              <a:t>in August 2014</a:t>
            </a:r>
            <a:r>
              <a:rPr lang="en-GB" sz="1200" b="1" dirty="0">
                <a:solidFill>
                  <a:sysClr val="windowText" lastClr="000000"/>
                </a:solidFill>
                <a:latin typeface="Calibri"/>
              </a:rPr>
              <a:t>.</a:t>
            </a:r>
          </a:p>
          <a:p>
            <a:pPr>
              <a:buFont typeface="Wingdings" panose="05000000000000000000" pitchFamily="2" charset="2"/>
              <a:buChar char="q"/>
              <a:defRPr/>
            </a:pPr>
            <a:r>
              <a:rPr lang="en-GB" sz="1200" b="1" dirty="0">
                <a:solidFill>
                  <a:sysClr val="windowText" lastClr="000000"/>
                </a:solidFill>
                <a:latin typeface="Calibri"/>
              </a:rPr>
              <a:t>Number of countries: </a:t>
            </a:r>
            <a:r>
              <a:rPr lang="en-GB" sz="1200" dirty="0">
                <a:solidFill>
                  <a:sysClr val="windowText" lastClr="000000"/>
                </a:solidFill>
                <a:latin typeface="Calibri"/>
              </a:rPr>
              <a:t>22</a:t>
            </a:r>
          </a:p>
          <a:p>
            <a:pPr>
              <a:buFont typeface="Wingdings" panose="05000000000000000000" pitchFamily="2" charset="2"/>
              <a:buChar char="q"/>
              <a:defRPr/>
            </a:pPr>
            <a:r>
              <a:rPr lang="en-GB" sz="1200" b="1" dirty="0">
                <a:solidFill>
                  <a:sysClr val="windowText" lastClr="000000"/>
                </a:solidFill>
                <a:latin typeface="Calibri"/>
              </a:rPr>
              <a:t>Arab States Members:</a:t>
            </a:r>
          </a:p>
          <a:p>
            <a:pPr lvl="1">
              <a:buFont typeface="Wingdings" panose="05000000000000000000" pitchFamily="2" charset="2"/>
              <a:buChar char="§"/>
              <a:defRPr/>
            </a:pPr>
            <a:endParaRPr lang="en-GB" sz="1000" dirty="0">
              <a:latin typeface="Calibri" panose="020F0502020204030204" pitchFamily="34"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969EB9A4-04FC-4801-9806-E88DA525285B}"/>
              </a:ext>
            </a:extLst>
          </p:cNvPr>
          <p:cNvGraphicFramePr>
            <a:graphicFrameLocks noGrp="1"/>
          </p:cNvGraphicFramePr>
          <p:nvPr>
            <p:extLst>
              <p:ext uri="{D42A27DB-BD31-4B8C-83A1-F6EECF244321}">
                <p14:modId xmlns:p14="http://schemas.microsoft.com/office/powerpoint/2010/main" val="318886619"/>
              </p:ext>
            </p:extLst>
          </p:nvPr>
        </p:nvGraphicFramePr>
        <p:xfrm>
          <a:off x="1847528" y="1795122"/>
          <a:ext cx="6264696" cy="1310640"/>
        </p:xfrm>
        <a:graphic>
          <a:graphicData uri="http://schemas.openxmlformats.org/drawingml/2006/table">
            <a:tbl>
              <a:tblPr firstRow="1" bandRow="1">
                <a:tableStyleId>{5C22544A-7EE6-4342-B048-85BDC9FD1C3A}</a:tableStyleId>
              </a:tblPr>
              <a:tblGrid>
                <a:gridCol w="2088232">
                  <a:extLst>
                    <a:ext uri="{9D8B030D-6E8A-4147-A177-3AD203B41FA5}">
                      <a16:colId xmlns:a16="http://schemas.microsoft.com/office/drawing/2014/main" val="364030809"/>
                    </a:ext>
                  </a:extLst>
                </a:gridCol>
                <a:gridCol w="1728192">
                  <a:extLst>
                    <a:ext uri="{9D8B030D-6E8A-4147-A177-3AD203B41FA5}">
                      <a16:colId xmlns:a16="http://schemas.microsoft.com/office/drawing/2014/main" val="3035291033"/>
                    </a:ext>
                  </a:extLst>
                </a:gridCol>
                <a:gridCol w="2448272">
                  <a:extLst>
                    <a:ext uri="{9D8B030D-6E8A-4147-A177-3AD203B41FA5}">
                      <a16:colId xmlns:a16="http://schemas.microsoft.com/office/drawing/2014/main" val="3553697496"/>
                    </a:ext>
                  </a:extLst>
                </a:gridCol>
              </a:tblGrid>
              <a:tr h="0">
                <a:tc>
                  <a:txBody>
                    <a:bodyPr/>
                    <a:lstStyle/>
                    <a:p>
                      <a:pPr marL="171450" lvl="1" indent="-171450" algn="l" fontAlgn="auto">
                        <a:spcAft>
                          <a:spcPts val="0"/>
                        </a:spcAft>
                        <a:buFont typeface="Wingdings" panose="05000000000000000000" pitchFamily="2" charset="2"/>
                        <a:buChar char="§"/>
                        <a:defRPr/>
                      </a:pPr>
                      <a:r>
                        <a:rPr lang="en-GB" sz="1000" b="1" kern="1200" dirty="0">
                          <a:solidFill>
                            <a:schemeClr val="tx1"/>
                          </a:solidFill>
                          <a:latin typeface="Calibri" panose="020F0502020204030204" pitchFamily="34" charset="0"/>
                          <a:ea typeface="+mn-ea"/>
                          <a:cs typeface="Calibri" panose="020F0502020204030204" pitchFamily="34" charset="0"/>
                        </a:rPr>
                        <a:t>Algeria</a:t>
                      </a:r>
                    </a:p>
                    <a:p>
                      <a:pPr marL="171450" lvl="1" indent="-171450" algn="l" fontAlgn="auto">
                        <a:spcAft>
                          <a:spcPts val="0"/>
                        </a:spcAft>
                        <a:buFont typeface="Wingdings" panose="05000000000000000000" pitchFamily="2" charset="2"/>
                        <a:buChar char="§"/>
                        <a:defRPr/>
                      </a:pPr>
                      <a:r>
                        <a:rPr lang="en-GB" sz="1000" b="1" kern="1200" dirty="0">
                          <a:solidFill>
                            <a:schemeClr val="tx1"/>
                          </a:solidFill>
                          <a:latin typeface="Calibri" panose="020F0502020204030204" pitchFamily="34" charset="0"/>
                          <a:ea typeface="+mn-ea"/>
                          <a:cs typeface="Calibri" panose="020F0502020204030204" pitchFamily="34" charset="0"/>
                        </a:rPr>
                        <a:t>Bahrain</a:t>
                      </a:r>
                    </a:p>
                    <a:p>
                      <a:pPr marL="171450" lvl="1" indent="-171450" algn="l" fontAlgn="auto">
                        <a:spcAft>
                          <a:spcPts val="0"/>
                        </a:spcAft>
                        <a:buFont typeface="Wingdings" panose="05000000000000000000" pitchFamily="2" charset="2"/>
                        <a:buChar char="§"/>
                        <a:defRPr/>
                      </a:pPr>
                      <a:r>
                        <a:rPr lang="en-GB" sz="1000" b="1" kern="1200" dirty="0">
                          <a:solidFill>
                            <a:schemeClr val="tx1"/>
                          </a:solidFill>
                          <a:latin typeface="Calibri" panose="020F0502020204030204" pitchFamily="34" charset="0"/>
                          <a:ea typeface="+mn-ea"/>
                          <a:cs typeface="Calibri" panose="020F0502020204030204" pitchFamily="34" charset="0"/>
                        </a:rPr>
                        <a:t>Comoros</a:t>
                      </a:r>
                    </a:p>
                    <a:p>
                      <a:pPr marL="171450" lvl="1" indent="-171450" algn="l" fontAlgn="auto">
                        <a:spcAft>
                          <a:spcPts val="0"/>
                        </a:spcAft>
                        <a:buFont typeface="Wingdings" panose="05000000000000000000" pitchFamily="2" charset="2"/>
                        <a:buChar char="§"/>
                        <a:defRPr/>
                      </a:pPr>
                      <a:r>
                        <a:rPr lang="en-GB" sz="1000" b="1" kern="1200" dirty="0">
                          <a:solidFill>
                            <a:schemeClr val="tx1"/>
                          </a:solidFill>
                          <a:latin typeface="Calibri" panose="020F0502020204030204" pitchFamily="34" charset="0"/>
                          <a:ea typeface="+mn-ea"/>
                          <a:cs typeface="Calibri" panose="020F0502020204030204" pitchFamily="34" charset="0"/>
                        </a:rPr>
                        <a:t>Djibouti</a:t>
                      </a:r>
                    </a:p>
                    <a:p>
                      <a:pPr marL="171450" lvl="1" indent="-171450" algn="l" fontAlgn="auto">
                        <a:spcAft>
                          <a:spcPts val="0"/>
                        </a:spcAft>
                        <a:buFont typeface="Wingdings" panose="05000000000000000000" pitchFamily="2" charset="2"/>
                        <a:buChar char="§"/>
                        <a:defRPr/>
                      </a:pPr>
                      <a:r>
                        <a:rPr lang="en-GB" sz="1000" b="1" kern="1200" dirty="0">
                          <a:solidFill>
                            <a:schemeClr val="tx1"/>
                          </a:solidFill>
                          <a:latin typeface="Calibri" panose="020F0502020204030204" pitchFamily="34" charset="0"/>
                          <a:ea typeface="+mn-ea"/>
                          <a:cs typeface="Calibri" panose="020F0502020204030204" pitchFamily="34" charset="0"/>
                        </a:rPr>
                        <a:t>Egypt</a:t>
                      </a:r>
                    </a:p>
                    <a:p>
                      <a:pPr marL="171450" lvl="1" indent="-171450" algn="l" fontAlgn="auto">
                        <a:spcAft>
                          <a:spcPts val="0"/>
                        </a:spcAft>
                        <a:buFont typeface="Wingdings" panose="05000000000000000000" pitchFamily="2" charset="2"/>
                        <a:buChar char="§"/>
                        <a:defRPr/>
                      </a:pPr>
                      <a:r>
                        <a:rPr lang="en-GB" sz="1000" b="1" kern="1200" dirty="0">
                          <a:solidFill>
                            <a:schemeClr val="tx1"/>
                          </a:solidFill>
                          <a:latin typeface="Calibri" panose="020F0502020204030204" pitchFamily="34" charset="0"/>
                          <a:ea typeface="+mn-ea"/>
                          <a:cs typeface="Calibri" panose="020F0502020204030204" pitchFamily="34" charset="0"/>
                        </a:rPr>
                        <a:t>Iraq</a:t>
                      </a:r>
                    </a:p>
                    <a:p>
                      <a:pPr marL="171450" lvl="1" indent="-171450" algn="l" fontAlgn="auto">
                        <a:spcAft>
                          <a:spcPts val="0"/>
                        </a:spcAft>
                        <a:buFont typeface="Wingdings" panose="05000000000000000000" pitchFamily="2" charset="2"/>
                        <a:buChar char="§"/>
                        <a:defRPr/>
                      </a:pPr>
                      <a:r>
                        <a:rPr lang="en-GB" sz="1000" b="1" kern="1200" dirty="0">
                          <a:solidFill>
                            <a:schemeClr val="tx1"/>
                          </a:solidFill>
                          <a:latin typeface="Calibri" panose="020F0502020204030204" pitchFamily="34" charset="0"/>
                          <a:ea typeface="+mn-ea"/>
                          <a:cs typeface="Calibri" panose="020F0502020204030204" pitchFamily="34" charset="0"/>
                        </a:rPr>
                        <a:t>Jordan</a:t>
                      </a:r>
                    </a:p>
                    <a:p>
                      <a:pPr marL="171450" lvl="1" indent="-171450" algn="l" fontAlgn="auto">
                        <a:spcAft>
                          <a:spcPts val="0"/>
                        </a:spcAft>
                        <a:buFont typeface="Wingdings" panose="05000000000000000000" pitchFamily="2" charset="2"/>
                        <a:buChar char="§"/>
                        <a:defRPr/>
                      </a:pPr>
                      <a:r>
                        <a:rPr lang="en-GB" sz="1000" b="1" kern="1200" dirty="0">
                          <a:solidFill>
                            <a:schemeClr val="tx1"/>
                          </a:solidFill>
                          <a:latin typeface="Calibri" panose="020F0502020204030204" pitchFamily="34" charset="0"/>
                          <a:ea typeface="+mn-ea"/>
                          <a:cs typeface="Calibri" panose="020F0502020204030204" pitchFamily="34" charset="0"/>
                        </a:rPr>
                        <a:t>Kuwait</a:t>
                      </a:r>
                    </a:p>
                  </a:txBody>
                  <a:tcPr>
                    <a:noFill/>
                  </a:tcPr>
                </a:tc>
                <a:tc>
                  <a:txBody>
                    <a:bodyPr/>
                    <a:lstStyle/>
                    <a:p>
                      <a:pPr marL="628650" lvl="1" indent="-171450" algn="l" defTabSz="914400" rtl="0" eaLnBrk="1" fontAlgn="auto" latinLnBrk="0" hangingPunct="1">
                        <a:spcAft>
                          <a:spcPts val="0"/>
                        </a:spcAft>
                        <a:buFont typeface="Wingdings" panose="05000000000000000000" pitchFamily="2" charset="2"/>
                        <a:buChar char="§"/>
                        <a:defRPr/>
                      </a:pPr>
                      <a:r>
                        <a:rPr lang="en-GB" sz="1000" b="1" kern="1200" dirty="0">
                          <a:solidFill>
                            <a:schemeClr val="tx1"/>
                          </a:solidFill>
                          <a:latin typeface="Calibri" panose="020F0502020204030204" pitchFamily="34" charset="0"/>
                          <a:ea typeface="+mn-ea"/>
                          <a:cs typeface="Calibri" panose="020F0502020204030204" pitchFamily="34" charset="0"/>
                        </a:rPr>
                        <a:t>Lebanon</a:t>
                      </a:r>
                    </a:p>
                    <a:p>
                      <a:pPr marL="628650" lvl="1" indent="-171450" algn="l" defTabSz="914400" rtl="0" eaLnBrk="1" fontAlgn="auto" latinLnBrk="0" hangingPunct="1">
                        <a:spcAft>
                          <a:spcPts val="0"/>
                        </a:spcAft>
                        <a:buFont typeface="Wingdings" panose="05000000000000000000" pitchFamily="2" charset="2"/>
                        <a:buChar char="§"/>
                        <a:defRPr/>
                      </a:pPr>
                      <a:r>
                        <a:rPr lang="en-GB" sz="1000" b="1" kern="1200" dirty="0">
                          <a:solidFill>
                            <a:schemeClr val="tx1"/>
                          </a:solidFill>
                          <a:latin typeface="Calibri" panose="020F0502020204030204" pitchFamily="34" charset="0"/>
                          <a:ea typeface="+mn-ea"/>
                          <a:cs typeface="Calibri" panose="020F0502020204030204" pitchFamily="34" charset="0"/>
                        </a:rPr>
                        <a:t>Libya</a:t>
                      </a:r>
                    </a:p>
                    <a:p>
                      <a:pPr marL="628650" lvl="1" indent="-171450" algn="l" defTabSz="914400" rtl="0" eaLnBrk="1" fontAlgn="auto" latinLnBrk="0" hangingPunct="1">
                        <a:spcAft>
                          <a:spcPts val="0"/>
                        </a:spcAft>
                        <a:buFont typeface="Wingdings" panose="05000000000000000000" pitchFamily="2" charset="2"/>
                        <a:buChar char="§"/>
                        <a:defRPr/>
                      </a:pPr>
                      <a:r>
                        <a:rPr lang="en-GB" sz="1000" b="1" kern="1200" dirty="0">
                          <a:solidFill>
                            <a:schemeClr val="tx1"/>
                          </a:solidFill>
                          <a:latin typeface="Calibri" panose="020F0502020204030204" pitchFamily="34" charset="0"/>
                          <a:ea typeface="+mn-ea"/>
                          <a:cs typeface="Calibri" panose="020F0502020204030204" pitchFamily="34" charset="0"/>
                        </a:rPr>
                        <a:t>Mauritania</a:t>
                      </a:r>
                    </a:p>
                    <a:p>
                      <a:pPr marL="628650" lvl="1" indent="-171450" algn="l" defTabSz="914400" rtl="0" eaLnBrk="1" fontAlgn="auto" latinLnBrk="0" hangingPunct="1">
                        <a:spcAft>
                          <a:spcPts val="0"/>
                        </a:spcAft>
                        <a:buFont typeface="Wingdings" panose="05000000000000000000" pitchFamily="2" charset="2"/>
                        <a:buChar char="§"/>
                        <a:defRPr/>
                      </a:pPr>
                      <a:r>
                        <a:rPr lang="en-GB" sz="1000" b="1" kern="1200" dirty="0">
                          <a:solidFill>
                            <a:schemeClr val="tx1"/>
                          </a:solidFill>
                          <a:latin typeface="Calibri" panose="020F0502020204030204" pitchFamily="34" charset="0"/>
                          <a:ea typeface="+mn-ea"/>
                          <a:cs typeface="Calibri" panose="020F0502020204030204" pitchFamily="34" charset="0"/>
                        </a:rPr>
                        <a:t>Morocco</a:t>
                      </a:r>
                    </a:p>
                    <a:p>
                      <a:pPr marL="628650" lvl="1" indent="-171450" algn="l" defTabSz="914400" rtl="0" eaLnBrk="1" fontAlgn="auto" latinLnBrk="0" hangingPunct="1">
                        <a:spcAft>
                          <a:spcPts val="0"/>
                        </a:spcAft>
                        <a:buFont typeface="Wingdings" panose="05000000000000000000" pitchFamily="2" charset="2"/>
                        <a:buChar char="§"/>
                        <a:defRPr/>
                      </a:pPr>
                      <a:r>
                        <a:rPr lang="en-GB" sz="1000" b="1" kern="1200" dirty="0">
                          <a:solidFill>
                            <a:schemeClr val="tx1"/>
                          </a:solidFill>
                          <a:latin typeface="Calibri" panose="020F0502020204030204" pitchFamily="34" charset="0"/>
                          <a:ea typeface="+mn-ea"/>
                          <a:cs typeface="Calibri" panose="020F0502020204030204" pitchFamily="34" charset="0"/>
                        </a:rPr>
                        <a:t>Oman</a:t>
                      </a:r>
                    </a:p>
                    <a:p>
                      <a:pPr marL="628650" lvl="1" indent="-171450" algn="l" defTabSz="914400" rtl="0" eaLnBrk="1" fontAlgn="auto" latinLnBrk="0" hangingPunct="1">
                        <a:spcAft>
                          <a:spcPts val="0"/>
                        </a:spcAft>
                        <a:buFont typeface="Wingdings" panose="05000000000000000000" pitchFamily="2" charset="2"/>
                        <a:buChar char="§"/>
                        <a:defRPr/>
                      </a:pPr>
                      <a:r>
                        <a:rPr lang="en-GB" sz="1000" b="1" kern="1200" dirty="0">
                          <a:solidFill>
                            <a:schemeClr val="tx1"/>
                          </a:solidFill>
                          <a:latin typeface="Calibri" panose="020F0502020204030204" pitchFamily="34" charset="0"/>
                          <a:ea typeface="+mn-ea"/>
                          <a:cs typeface="Calibri" panose="020F0502020204030204" pitchFamily="34" charset="0"/>
                        </a:rPr>
                        <a:t>Palestine</a:t>
                      </a:r>
                    </a:p>
                    <a:p>
                      <a:pPr marL="628650" lvl="1" indent="-171450" algn="l" defTabSz="914400" rtl="0" eaLnBrk="1" fontAlgn="auto" latinLnBrk="0" hangingPunct="1">
                        <a:spcAft>
                          <a:spcPts val="0"/>
                        </a:spcAft>
                        <a:buFont typeface="Wingdings" panose="05000000000000000000" pitchFamily="2" charset="2"/>
                        <a:buChar char="§"/>
                        <a:defRPr/>
                      </a:pPr>
                      <a:r>
                        <a:rPr lang="en-GB" sz="1000" b="1" kern="1200" dirty="0">
                          <a:solidFill>
                            <a:schemeClr val="tx1"/>
                          </a:solidFill>
                          <a:latin typeface="Calibri" panose="020F0502020204030204" pitchFamily="34" charset="0"/>
                          <a:ea typeface="+mn-ea"/>
                          <a:cs typeface="Calibri" panose="020F0502020204030204" pitchFamily="34" charset="0"/>
                        </a:rPr>
                        <a:t>Qatar</a:t>
                      </a:r>
                    </a:p>
                  </a:txBody>
                  <a:tcPr>
                    <a:noFill/>
                  </a:tcPr>
                </a:tc>
                <a:tc>
                  <a:txBody>
                    <a:bodyPr/>
                    <a:lstStyle/>
                    <a:p>
                      <a:pPr marL="628650" lvl="1" indent="-171450" algn="l" fontAlgn="auto">
                        <a:spcAft>
                          <a:spcPts val="0"/>
                        </a:spcAft>
                        <a:buFont typeface="Wingdings" panose="05000000000000000000" pitchFamily="2" charset="2"/>
                        <a:buChar char="§"/>
                        <a:defRPr/>
                      </a:pPr>
                      <a:r>
                        <a:rPr lang="en-GB" sz="1000" dirty="0">
                          <a:solidFill>
                            <a:schemeClr val="tx1"/>
                          </a:solidFill>
                          <a:latin typeface="Calibri" panose="020F0502020204030204" pitchFamily="34" charset="0"/>
                          <a:cs typeface="Calibri" panose="020F0502020204030204" pitchFamily="34" charset="0"/>
                        </a:rPr>
                        <a:t>Saudi Arabia</a:t>
                      </a:r>
                    </a:p>
                    <a:p>
                      <a:pPr marL="628650" lvl="1" indent="-171450" algn="l" fontAlgn="auto">
                        <a:spcAft>
                          <a:spcPts val="0"/>
                        </a:spcAft>
                        <a:buFont typeface="Wingdings" panose="05000000000000000000" pitchFamily="2" charset="2"/>
                        <a:buChar char="§"/>
                        <a:defRPr/>
                      </a:pPr>
                      <a:r>
                        <a:rPr lang="en-GB" sz="1000" dirty="0">
                          <a:solidFill>
                            <a:schemeClr val="tx1"/>
                          </a:solidFill>
                          <a:latin typeface="Calibri" panose="020F0502020204030204" pitchFamily="34" charset="0"/>
                          <a:cs typeface="Calibri" panose="020F0502020204030204" pitchFamily="34" charset="0"/>
                        </a:rPr>
                        <a:t>Somalia</a:t>
                      </a:r>
                    </a:p>
                    <a:p>
                      <a:pPr marL="628650" lvl="1" indent="-171450" algn="l" fontAlgn="auto">
                        <a:spcAft>
                          <a:spcPts val="0"/>
                        </a:spcAft>
                        <a:buFont typeface="Wingdings" panose="05000000000000000000" pitchFamily="2" charset="2"/>
                        <a:buChar char="§"/>
                        <a:defRPr/>
                      </a:pPr>
                      <a:r>
                        <a:rPr lang="en-GB" sz="1000" dirty="0">
                          <a:solidFill>
                            <a:schemeClr val="tx1"/>
                          </a:solidFill>
                          <a:latin typeface="Calibri" panose="020F0502020204030204" pitchFamily="34" charset="0"/>
                          <a:cs typeface="Calibri" panose="020F0502020204030204" pitchFamily="34" charset="0"/>
                        </a:rPr>
                        <a:t>Sudan</a:t>
                      </a:r>
                    </a:p>
                    <a:p>
                      <a:pPr marL="628650" lvl="1" indent="-171450" algn="l" fontAlgn="auto">
                        <a:spcAft>
                          <a:spcPts val="0"/>
                        </a:spcAft>
                        <a:buFont typeface="Wingdings" panose="05000000000000000000" pitchFamily="2" charset="2"/>
                        <a:buChar char="§"/>
                        <a:defRPr/>
                      </a:pPr>
                      <a:r>
                        <a:rPr lang="en-GB" sz="1000" dirty="0">
                          <a:solidFill>
                            <a:schemeClr val="tx1"/>
                          </a:solidFill>
                          <a:latin typeface="Calibri" panose="020F0502020204030204" pitchFamily="34" charset="0"/>
                          <a:cs typeface="Calibri" panose="020F0502020204030204" pitchFamily="34" charset="0"/>
                        </a:rPr>
                        <a:t>Syria</a:t>
                      </a:r>
                    </a:p>
                    <a:p>
                      <a:pPr marL="628650" lvl="1" indent="-171450" algn="l" fontAlgn="auto">
                        <a:spcAft>
                          <a:spcPts val="0"/>
                        </a:spcAft>
                        <a:buFont typeface="Wingdings" panose="05000000000000000000" pitchFamily="2" charset="2"/>
                        <a:buChar char="§"/>
                        <a:defRPr/>
                      </a:pPr>
                      <a:r>
                        <a:rPr lang="en-GB" sz="1000" dirty="0">
                          <a:solidFill>
                            <a:schemeClr val="tx1"/>
                          </a:solidFill>
                          <a:latin typeface="Calibri" panose="020F0502020204030204" pitchFamily="34" charset="0"/>
                          <a:cs typeface="Calibri" panose="020F0502020204030204" pitchFamily="34" charset="0"/>
                        </a:rPr>
                        <a:t>Tunisia</a:t>
                      </a:r>
                    </a:p>
                    <a:p>
                      <a:pPr marL="628650" lvl="1" indent="-171450" algn="l" fontAlgn="auto">
                        <a:spcAft>
                          <a:spcPts val="0"/>
                        </a:spcAft>
                        <a:buFont typeface="Wingdings" panose="05000000000000000000" pitchFamily="2" charset="2"/>
                        <a:buChar char="§"/>
                        <a:defRPr/>
                      </a:pPr>
                      <a:r>
                        <a:rPr lang="en-GB" sz="1000" dirty="0">
                          <a:solidFill>
                            <a:schemeClr val="tx1"/>
                          </a:solidFill>
                          <a:latin typeface="Calibri" panose="020F0502020204030204" pitchFamily="34" charset="0"/>
                          <a:cs typeface="Calibri" panose="020F0502020204030204" pitchFamily="34" charset="0"/>
                        </a:rPr>
                        <a:t>United Arab Emirates </a:t>
                      </a:r>
                    </a:p>
                    <a:p>
                      <a:pPr marL="628650" lvl="1" indent="-171450" algn="l" fontAlgn="auto">
                        <a:spcAft>
                          <a:spcPts val="0"/>
                        </a:spcAft>
                        <a:buFont typeface="Wingdings" panose="05000000000000000000" pitchFamily="2" charset="2"/>
                        <a:buChar char="§"/>
                        <a:defRPr/>
                      </a:pPr>
                      <a:r>
                        <a:rPr kumimoji="0" lang="en-GB" sz="1000" b="1" i="0" u="none" strike="noStrike" kern="1200" cap="none" spc="0" normalizeH="0" baseline="0" noProof="0" dirty="0">
                          <a:ln>
                            <a:noFill/>
                          </a:ln>
                          <a:solidFill>
                            <a:schemeClr val="tx1"/>
                          </a:solidFill>
                          <a:effectLst/>
                          <a:uLnTx/>
                          <a:uFillTx/>
                          <a:latin typeface="Calibri" panose="020F0502020204030204" pitchFamily="34" charset="0"/>
                          <a:ea typeface="ＭＳ Ｐゴシック" charset="0"/>
                          <a:cs typeface="Calibri" panose="020F0502020204030204" pitchFamily="34" charset="0"/>
                        </a:rPr>
                        <a:t>Yemen</a:t>
                      </a:r>
                      <a:endParaRPr lang="en-GB" b="1" dirty="0">
                        <a:solidFill>
                          <a:schemeClr val="tx1"/>
                        </a:solidFill>
                      </a:endParaRPr>
                    </a:p>
                  </a:txBody>
                  <a:tcPr>
                    <a:noFill/>
                  </a:tcPr>
                </a:tc>
                <a:extLst>
                  <a:ext uri="{0D108BD9-81ED-4DB2-BD59-A6C34878D82A}">
                    <a16:rowId xmlns:a16="http://schemas.microsoft.com/office/drawing/2014/main" val="3328281392"/>
                  </a:ext>
                </a:extLst>
              </a:tr>
            </a:tbl>
          </a:graphicData>
        </a:graphic>
      </p:graphicFrame>
      <p:sp>
        <p:nvSpPr>
          <p:cNvPr id="2" name="Title 2">
            <a:extLst>
              <a:ext uri="{FF2B5EF4-FFF2-40B4-BE49-F238E27FC236}">
                <a16:creationId xmlns:a16="http://schemas.microsoft.com/office/drawing/2014/main" id="{9D7259FE-F65A-5B62-2826-35AC6941277F}"/>
              </a:ext>
            </a:extLst>
          </p:cNvPr>
          <p:cNvSpPr txBox="1">
            <a:spLocks/>
          </p:cNvSpPr>
          <p:nvPr/>
        </p:nvSpPr>
        <p:spPr>
          <a:xfrm>
            <a:off x="0" y="1047"/>
            <a:ext cx="945084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ARABREF</a:t>
            </a:r>
          </a:p>
        </p:txBody>
      </p:sp>
    </p:spTree>
    <p:extLst>
      <p:ext uri="{BB962C8B-B14F-4D97-AF65-F5344CB8AC3E}">
        <p14:creationId xmlns:p14="http://schemas.microsoft.com/office/powerpoint/2010/main" val="1712659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1CD25-C91A-0312-D693-739EC6AB5378}"/>
            </a:ext>
          </a:extLst>
        </p:cNvPr>
        <p:cNvGrpSpPr/>
        <p:nvPr/>
      </p:nvGrpSpPr>
      <p:grpSpPr>
        <a:xfrm>
          <a:off x="0" y="0"/>
          <a:ext cx="0" cy="0"/>
          <a:chOff x="0" y="0"/>
          <a:chExt cx="0" cy="0"/>
        </a:xfrm>
      </p:grpSpPr>
      <p:sp>
        <p:nvSpPr>
          <p:cNvPr id="2" name="Title 2">
            <a:extLst>
              <a:ext uri="{FF2B5EF4-FFF2-40B4-BE49-F238E27FC236}">
                <a16:creationId xmlns:a16="http://schemas.microsoft.com/office/drawing/2014/main" id="{B4A66C26-2B7A-8A23-8CB3-2BE04F2B6E52}"/>
              </a:ext>
            </a:extLst>
          </p:cNvPr>
          <p:cNvSpPr txBox="1">
            <a:spLocks/>
          </p:cNvSpPr>
          <p:nvPr/>
        </p:nvSpPr>
        <p:spPr>
          <a:xfrm>
            <a:off x="0" y="1047"/>
            <a:ext cx="945084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ARABREF</a:t>
            </a:r>
          </a:p>
        </p:txBody>
      </p:sp>
      <p:sp>
        <p:nvSpPr>
          <p:cNvPr id="4" name="Rectangle 3">
            <a:extLst>
              <a:ext uri="{FF2B5EF4-FFF2-40B4-BE49-F238E27FC236}">
                <a16:creationId xmlns:a16="http://schemas.microsoft.com/office/drawing/2014/main" id="{496F6017-AFE1-E720-5013-C7A5F7B3DD4D}"/>
              </a:ext>
            </a:extLst>
          </p:cNvPr>
          <p:cNvSpPr/>
          <p:nvPr/>
        </p:nvSpPr>
        <p:spPr bwMode="auto">
          <a:xfrm>
            <a:off x="9371065" y="5939976"/>
            <a:ext cx="914398" cy="366936"/>
          </a:xfrm>
          <a:prstGeom prst="rect">
            <a:avLst/>
          </a:prstGeom>
          <a:solidFill>
            <a:srgbClr val="FFE3A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2024, Feb</a:t>
            </a:r>
            <a:endParaRPr kumimoji="0" lang="en-GB"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164E4E7B-FF1C-38A2-DC87-6045EDA2546A}"/>
              </a:ext>
            </a:extLst>
          </p:cNvPr>
          <p:cNvSpPr/>
          <p:nvPr/>
        </p:nvSpPr>
        <p:spPr>
          <a:xfrm>
            <a:off x="1141465" y="1588685"/>
            <a:ext cx="7740351" cy="3527119"/>
          </a:xfrm>
          <a:prstGeom prst="rect">
            <a:avLst/>
          </a:prstGeom>
        </p:spPr>
        <p:txBody>
          <a:bodyPr vert="horz" wrap="square" lIns="91440" tIns="45720" rIns="91440" bIns="45720" rtlCol="0">
            <a:spAutoFit/>
          </a:bodyPr>
          <a:lstStyle/>
          <a:p>
            <a:pPr marL="308610" indent="-308610" defTabSz="822960" fontAlgn="auto">
              <a:spcBef>
                <a:spcPct val="20000"/>
              </a:spcBef>
              <a:spcAft>
                <a:spcPts val="0"/>
              </a:spcAft>
              <a:buFont typeface="Wingdings" panose="05000000000000000000" pitchFamily="2" charset="2"/>
              <a:buChar char="q"/>
            </a:pPr>
            <a:r>
              <a:rPr lang="en-US" sz="1200" b="1" dirty="0">
                <a:solidFill>
                  <a:sysClr val="windowText" lastClr="000000"/>
                </a:solidFill>
                <a:latin typeface="Calibri"/>
                <a:ea typeface="+mn-ea"/>
                <a:cs typeface="+mn-cs"/>
              </a:rPr>
              <a:t>Function: </a:t>
            </a:r>
          </a:p>
          <a:p>
            <a:pPr lvl="1" defTabSz="822960" fontAlgn="auto">
              <a:spcBef>
                <a:spcPct val="20000"/>
              </a:spcBef>
              <a:spcAft>
                <a:spcPts val="0"/>
              </a:spcAft>
            </a:pPr>
            <a:r>
              <a:rPr lang="en-US" sz="1200" b="1" dirty="0">
                <a:solidFill>
                  <a:sysClr val="windowText" lastClr="000000"/>
                </a:solidFill>
                <a:latin typeface="Calibri"/>
                <a:ea typeface="+mn-ea"/>
                <a:cs typeface="+mn-cs"/>
              </a:rPr>
              <a:t>Provide a forum for dialogue and coordination between members of the UN-GGIM: Arab States, United Nations system, and other relevant stakeholders with a view to –</a:t>
            </a:r>
            <a:r>
              <a:rPr lang="en-US" sz="1200" dirty="0">
                <a:solidFill>
                  <a:sysClr val="windowText" lastClr="000000"/>
                </a:solidFill>
                <a:latin typeface="Calibri"/>
                <a:ea typeface="+mn-ea"/>
                <a:cs typeface="+mn-cs"/>
              </a:rPr>
              <a:t> </a:t>
            </a:r>
          </a:p>
          <a:p>
            <a:pPr marL="765810" lvl="1" indent="-308610" defTabSz="822960" fontAlgn="auto">
              <a:spcBef>
                <a:spcPct val="20000"/>
              </a:spcBef>
              <a:spcAft>
                <a:spcPts val="0"/>
              </a:spcAft>
              <a:buFont typeface="Wingdings" panose="05000000000000000000" pitchFamily="2" charset="2"/>
              <a:buChar char="§"/>
            </a:pPr>
            <a:r>
              <a:rPr lang="en-US" sz="1200" dirty="0">
                <a:solidFill>
                  <a:sysClr val="windowText" lastClr="000000"/>
                </a:solidFill>
                <a:latin typeface="Calibri"/>
                <a:ea typeface="+mn-ea"/>
                <a:cs typeface="+mn-cs"/>
              </a:rPr>
              <a:t>Align with efforts to implement General Assembly Resolution 69/266 – ‘A global geodetic reference frame for sustainable development. </a:t>
            </a:r>
          </a:p>
          <a:p>
            <a:pPr marL="765810" lvl="1" indent="-308610" defTabSz="822960" fontAlgn="auto">
              <a:spcBef>
                <a:spcPct val="20000"/>
              </a:spcBef>
              <a:spcAft>
                <a:spcPts val="0"/>
              </a:spcAft>
              <a:buFont typeface="Wingdings" panose="05000000000000000000" pitchFamily="2" charset="2"/>
              <a:buChar char="§"/>
            </a:pPr>
            <a:r>
              <a:rPr lang="en-US" sz="1200" dirty="0">
                <a:solidFill>
                  <a:sysClr val="windowText" lastClr="000000"/>
                </a:solidFill>
                <a:latin typeface="Calibri"/>
                <a:ea typeface="+mn-ea"/>
                <a:cs typeface="+mn-cs"/>
              </a:rPr>
              <a:t>Exchange information and experiences to improve national awareness and investment in geodesy. </a:t>
            </a:r>
          </a:p>
          <a:p>
            <a:pPr marL="765810" lvl="1" indent="-308610" defTabSz="822960" fontAlgn="auto">
              <a:spcBef>
                <a:spcPct val="20000"/>
              </a:spcBef>
              <a:spcAft>
                <a:spcPts val="0"/>
              </a:spcAft>
              <a:buFont typeface="Wingdings" panose="05000000000000000000" pitchFamily="2" charset="2"/>
              <a:buChar char="§"/>
            </a:pPr>
            <a:r>
              <a:rPr lang="en-US" sz="1200" dirty="0">
                <a:solidFill>
                  <a:sysClr val="windowText" lastClr="000000"/>
                </a:solidFill>
                <a:latin typeface="Calibri"/>
                <a:ea typeface="+mn-ea"/>
                <a:cs typeface="+mn-cs"/>
              </a:rPr>
              <a:t>Collaborate with other efforts of regional committees on UN-GGIM on issues of common interest in geodesy and recognize important and relevant partners and stakeholders in successfully planning and implementing an effective geodetic network.</a:t>
            </a:r>
          </a:p>
          <a:p>
            <a:pPr marL="765810" lvl="1" indent="-308610" defTabSz="822960" fontAlgn="auto">
              <a:spcBef>
                <a:spcPct val="20000"/>
              </a:spcBef>
              <a:spcAft>
                <a:spcPts val="0"/>
              </a:spcAft>
              <a:buFont typeface="Wingdings" panose="05000000000000000000" pitchFamily="2" charset="2"/>
              <a:buChar char="§"/>
            </a:pPr>
            <a:r>
              <a:rPr lang="en-US" sz="1200" dirty="0">
                <a:solidFill>
                  <a:sysClr val="windowText" lastClr="000000"/>
                </a:solidFill>
                <a:latin typeface="Calibri"/>
                <a:ea typeface="+mn-ea"/>
                <a:cs typeface="+mn-cs"/>
              </a:rPr>
              <a:t>Explore sharing geodetic data to contribute to the densification of Arab States regional geodetic network as well as the global geodetic reference frame and identify and address issues that inhibit such collaboration and sharing.</a:t>
            </a:r>
          </a:p>
          <a:p>
            <a:pPr marL="765810" lvl="1" indent="-308610" defTabSz="822960" fontAlgn="auto">
              <a:spcBef>
                <a:spcPct val="20000"/>
              </a:spcBef>
              <a:spcAft>
                <a:spcPts val="0"/>
              </a:spcAft>
              <a:buFont typeface="Wingdings" panose="05000000000000000000" pitchFamily="2" charset="2"/>
              <a:buChar char="§"/>
            </a:pPr>
            <a:r>
              <a:rPr lang="en-US" sz="1200" dirty="0">
                <a:solidFill>
                  <a:sysClr val="windowText" lastClr="000000"/>
                </a:solidFill>
                <a:latin typeface="Calibri"/>
                <a:ea typeface="+mn-ea"/>
                <a:cs typeface="+mn-cs"/>
              </a:rPr>
              <a:t>Improve standards as appropriate and coordinate standards requirements.</a:t>
            </a:r>
          </a:p>
          <a:p>
            <a:pPr marL="765810" lvl="1" indent="-308610" defTabSz="822960" fontAlgn="auto">
              <a:spcBef>
                <a:spcPct val="20000"/>
              </a:spcBef>
              <a:spcAft>
                <a:spcPts val="0"/>
              </a:spcAft>
              <a:buFont typeface="Wingdings" panose="05000000000000000000" pitchFamily="2" charset="2"/>
              <a:buChar char="§"/>
            </a:pPr>
            <a:r>
              <a:rPr lang="en-US" sz="1200" dirty="0">
                <a:solidFill>
                  <a:sysClr val="windowText" lastClr="000000"/>
                </a:solidFill>
                <a:latin typeface="Calibri"/>
                <a:ea typeface="+mn-ea"/>
                <a:cs typeface="+mn-cs"/>
              </a:rPr>
              <a:t>Plan, organize and conduct workshops and training activities on geodesy and its importance as part of capacity development.</a:t>
            </a:r>
          </a:p>
          <a:p>
            <a:pPr marL="765810" lvl="1" indent="-308610" defTabSz="822960" fontAlgn="auto">
              <a:spcBef>
                <a:spcPct val="20000"/>
              </a:spcBef>
              <a:spcAft>
                <a:spcPts val="0"/>
              </a:spcAft>
              <a:buFont typeface="Wingdings" panose="05000000000000000000" pitchFamily="2" charset="2"/>
              <a:buChar char="§"/>
            </a:pPr>
            <a:r>
              <a:rPr lang="en-US" sz="1200" dirty="0">
                <a:solidFill>
                  <a:sysClr val="windowText" lastClr="000000"/>
                </a:solidFill>
                <a:latin typeface="Calibri"/>
                <a:ea typeface="+mn-ea"/>
                <a:cs typeface="+mn-cs"/>
              </a:rPr>
              <a:t>Develop and/or use existing communication information to educate others on the importance of geodesy and the geodetic framework for national, regional, and global benefits.</a:t>
            </a:r>
          </a:p>
        </p:txBody>
      </p:sp>
      <p:sp>
        <p:nvSpPr>
          <p:cNvPr id="9" name="Content Placeholder 2">
            <a:extLst>
              <a:ext uri="{FF2B5EF4-FFF2-40B4-BE49-F238E27FC236}">
                <a16:creationId xmlns:a16="http://schemas.microsoft.com/office/drawing/2014/main" id="{5FA00C65-5DF5-4A8D-4F92-956480FB049E}"/>
              </a:ext>
            </a:extLst>
          </p:cNvPr>
          <p:cNvSpPr txBox="1">
            <a:spLocks/>
          </p:cNvSpPr>
          <p:nvPr/>
        </p:nvSpPr>
        <p:spPr>
          <a:xfrm>
            <a:off x="1201220" y="5225199"/>
            <a:ext cx="7740351" cy="461665"/>
          </a:xfrm>
          <a:prstGeom prst="rect">
            <a:avLst/>
          </a:prstGeom>
        </p:spPr>
        <p:txBody>
          <a:bodyPr vert="horz" wrap="square" lIns="91440" tIns="45720" rIns="91440" bIns="45720" rtlCol="0">
            <a:spAutoFit/>
          </a:bodyPr>
          <a:lstStyle>
            <a:lvl1pPr marL="308610" indent="-30861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668655" indent="-257175"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02870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44018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51660" marR="0" indent="-205740" algn="l" defTabSz="822960" rtl="0" eaLnBrk="1" fontAlgn="auto" latinLnBrk="0" hangingPunct="1">
              <a:lnSpc>
                <a:spcPct val="100000"/>
              </a:lnSpc>
              <a:spcBef>
                <a:spcPct val="20000"/>
              </a:spcBef>
              <a:spcAft>
                <a:spcPts val="0"/>
              </a:spcAft>
              <a:buClrTx/>
              <a:buSzTx/>
              <a:buFont typeface="Arial" pitchFamily="34" charset="0"/>
              <a:buChar char="»"/>
              <a:tabLst/>
              <a:defRPr sz="1800" kern="1200">
                <a:solidFill>
                  <a:schemeClr val="tx1"/>
                </a:solidFill>
                <a:latin typeface="+mn-lt"/>
                <a:ea typeface="+mn-ea"/>
                <a:cs typeface="+mn-cs"/>
              </a:defRPr>
            </a:lvl5pPr>
            <a:lvl6pPr marL="226314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7462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8610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9758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fontAlgn="auto">
              <a:spcAft>
                <a:spcPts val="0"/>
              </a:spcAft>
              <a:buFont typeface="Wingdings" panose="05000000000000000000" pitchFamily="2" charset="2"/>
              <a:buChar char="q"/>
              <a:defRPr/>
            </a:pPr>
            <a:r>
              <a:rPr lang="en-GB" sz="1200" b="1" dirty="0">
                <a:solidFill>
                  <a:sysClr val="windowText" lastClr="000000"/>
                </a:solidFill>
                <a:latin typeface="Calibri"/>
              </a:rPr>
              <a:t>Approved to transfer the ARABREF project from UN-GGIM:AS and register it within the Regional Reference Frame under the International Association of Geodesy (IAG)</a:t>
            </a:r>
            <a:endParaRPr lang="en-US" sz="1200" b="1" dirty="0">
              <a:solidFill>
                <a:sysClr val="windowText" lastClr="000000"/>
              </a:solidFill>
              <a:latin typeface="Calibri"/>
            </a:endParaRPr>
          </a:p>
        </p:txBody>
      </p:sp>
      <p:sp>
        <p:nvSpPr>
          <p:cNvPr id="10" name="Content Placeholder 2">
            <a:extLst>
              <a:ext uri="{FF2B5EF4-FFF2-40B4-BE49-F238E27FC236}">
                <a16:creationId xmlns:a16="http://schemas.microsoft.com/office/drawing/2014/main" id="{476CCDD0-6ECF-7B8F-910A-092EA929C7CA}"/>
              </a:ext>
            </a:extLst>
          </p:cNvPr>
          <p:cNvSpPr txBox="1">
            <a:spLocks/>
          </p:cNvSpPr>
          <p:nvPr/>
        </p:nvSpPr>
        <p:spPr>
          <a:xfrm>
            <a:off x="1213474" y="5657247"/>
            <a:ext cx="7740351" cy="498598"/>
          </a:xfrm>
          <a:prstGeom prst="rect">
            <a:avLst/>
          </a:prstGeom>
        </p:spPr>
        <p:txBody>
          <a:bodyPr vert="horz" wrap="square" lIns="91440" tIns="45720" rIns="91440" bIns="45720" rtlCol="0">
            <a:spAutoFit/>
          </a:bodyPr>
          <a:lstStyle>
            <a:lvl1pPr marL="308610" indent="-30861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668655" indent="-257175"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02870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44018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51660" marR="0" indent="-205740" algn="l" defTabSz="822960" rtl="0" eaLnBrk="1" fontAlgn="auto" latinLnBrk="0" hangingPunct="1">
              <a:lnSpc>
                <a:spcPct val="100000"/>
              </a:lnSpc>
              <a:spcBef>
                <a:spcPct val="20000"/>
              </a:spcBef>
              <a:spcAft>
                <a:spcPts val="0"/>
              </a:spcAft>
              <a:buClrTx/>
              <a:buSzTx/>
              <a:buFont typeface="Arial" pitchFamily="34" charset="0"/>
              <a:buChar char="»"/>
              <a:tabLst/>
              <a:defRPr sz="1800" kern="1200">
                <a:solidFill>
                  <a:schemeClr val="tx1"/>
                </a:solidFill>
                <a:latin typeface="+mn-lt"/>
                <a:ea typeface="+mn-ea"/>
                <a:cs typeface="+mn-cs"/>
              </a:defRPr>
            </a:lvl5pPr>
            <a:lvl6pPr marL="226314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7462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8610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9758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fontAlgn="auto">
              <a:spcAft>
                <a:spcPts val="0"/>
              </a:spcAft>
              <a:buFont typeface="Wingdings" panose="05000000000000000000" pitchFamily="2" charset="2"/>
              <a:buChar char="q"/>
              <a:defRPr/>
            </a:pPr>
            <a:r>
              <a:rPr lang="en-GB" sz="1200" b="1" dirty="0">
                <a:solidFill>
                  <a:sysClr val="windowText" lastClr="000000"/>
                </a:solidFill>
                <a:latin typeface="Calibri"/>
              </a:rPr>
              <a:t>Approved the representatives MS of UN-GGIM-AS on the SCoG to be :</a:t>
            </a:r>
          </a:p>
          <a:p>
            <a:pPr marL="0" indent="0" fontAlgn="auto">
              <a:spcAft>
                <a:spcPts val="0"/>
              </a:spcAft>
              <a:buNone/>
              <a:defRPr/>
            </a:pPr>
            <a:r>
              <a:rPr lang="en-GB" sz="1200" b="1" dirty="0">
                <a:solidFill>
                  <a:sysClr val="windowText" lastClr="000000"/>
                </a:solidFill>
                <a:latin typeface="Calibri"/>
              </a:rPr>
              <a:t> </a:t>
            </a:r>
            <a:endParaRPr lang="en-US" sz="1200" b="1" dirty="0">
              <a:solidFill>
                <a:sysClr val="windowText" lastClr="000000"/>
              </a:solidFill>
              <a:latin typeface="Calibri"/>
            </a:endParaRPr>
          </a:p>
        </p:txBody>
      </p:sp>
      <p:graphicFrame>
        <p:nvGraphicFramePr>
          <p:cNvPr id="11" name="Table 10">
            <a:extLst>
              <a:ext uri="{FF2B5EF4-FFF2-40B4-BE49-F238E27FC236}">
                <a16:creationId xmlns:a16="http://schemas.microsoft.com/office/drawing/2014/main" id="{B38195E4-DBF0-1BB6-8E42-3AF82E20E748}"/>
              </a:ext>
            </a:extLst>
          </p:cNvPr>
          <p:cNvGraphicFramePr>
            <a:graphicFrameLocks noGrp="1"/>
          </p:cNvGraphicFramePr>
          <p:nvPr>
            <p:extLst>
              <p:ext uri="{D42A27DB-BD31-4B8C-83A1-F6EECF244321}">
                <p14:modId xmlns:p14="http://schemas.microsoft.com/office/powerpoint/2010/main" val="2021597448"/>
              </p:ext>
            </p:extLst>
          </p:nvPr>
        </p:nvGraphicFramePr>
        <p:xfrm>
          <a:off x="2329089" y="5936589"/>
          <a:ext cx="6096000" cy="5486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400289888"/>
                    </a:ext>
                  </a:extLst>
                </a:gridCol>
                <a:gridCol w="3048000">
                  <a:extLst>
                    <a:ext uri="{9D8B030D-6E8A-4147-A177-3AD203B41FA5}">
                      <a16:colId xmlns:a16="http://schemas.microsoft.com/office/drawing/2014/main" val="2194760084"/>
                    </a:ext>
                  </a:extLst>
                </a:gridCol>
              </a:tblGrid>
              <a:tr h="370840">
                <a:tc>
                  <a:txBody>
                    <a:bodyPr/>
                    <a:lstStyle/>
                    <a:p>
                      <a:pPr marL="182563" lvl="1" indent="-182563" algn="l" defTabSz="914400" rtl="0" eaLnBrk="1" fontAlgn="auto" latinLnBrk="0" hangingPunct="1">
                        <a:spcAft>
                          <a:spcPts val="0"/>
                        </a:spcAft>
                        <a:buFont typeface="Courier New" panose="02070309020205020404" pitchFamily="49" charset="0"/>
                        <a:buChar char="o"/>
                        <a:defRPr/>
                      </a:pPr>
                      <a:r>
                        <a:rPr lang="en-GB" sz="1000" b="1" kern="1200" dirty="0">
                          <a:solidFill>
                            <a:schemeClr val="tx1"/>
                          </a:solidFill>
                          <a:latin typeface="Calibri" panose="020F0502020204030204" pitchFamily="34" charset="0"/>
                          <a:ea typeface="+mn-ea"/>
                          <a:cs typeface="Calibri" panose="020F0502020204030204" pitchFamily="34" charset="0"/>
                        </a:rPr>
                        <a:t>Algeria  </a:t>
                      </a:r>
                    </a:p>
                    <a:p>
                      <a:pPr marL="182563" lvl="1" indent="-182563" algn="l" defTabSz="914400" rtl="0" eaLnBrk="1" fontAlgn="auto" latinLnBrk="0" hangingPunct="1">
                        <a:spcAft>
                          <a:spcPts val="0"/>
                        </a:spcAft>
                        <a:buFont typeface="Courier New" panose="02070309020205020404" pitchFamily="49" charset="0"/>
                        <a:buChar char="o"/>
                        <a:defRPr/>
                      </a:pPr>
                      <a:r>
                        <a:rPr lang="en-GB" sz="1000" b="1" kern="1200" dirty="0">
                          <a:solidFill>
                            <a:schemeClr val="tx1"/>
                          </a:solidFill>
                          <a:latin typeface="Calibri" panose="020F0502020204030204" pitchFamily="34" charset="0"/>
                          <a:ea typeface="+mn-ea"/>
                          <a:cs typeface="Calibri" panose="020F0502020204030204" pitchFamily="34" charset="0"/>
                        </a:rPr>
                        <a:t>Lebanon</a:t>
                      </a:r>
                    </a:p>
                    <a:p>
                      <a:pPr marL="182563" lvl="1" indent="-182563" algn="l" defTabSz="914400" rtl="0" eaLnBrk="1" fontAlgn="auto" latinLnBrk="0" hangingPunct="1">
                        <a:spcAft>
                          <a:spcPts val="0"/>
                        </a:spcAft>
                        <a:buFont typeface="Courier New" panose="02070309020205020404" pitchFamily="49" charset="0"/>
                        <a:buChar char="o"/>
                        <a:defRPr/>
                      </a:pPr>
                      <a:r>
                        <a:rPr lang="en-GB" sz="1000" b="1" kern="1200" dirty="0">
                          <a:solidFill>
                            <a:schemeClr val="tx1"/>
                          </a:solidFill>
                          <a:latin typeface="Calibri" panose="020F0502020204030204" pitchFamily="34" charset="0"/>
                          <a:ea typeface="+mn-ea"/>
                          <a:cs typeface="Calibri" panose="020F0502020204030204" pitchFamily="34" charset="0"/>
                        </a:rPr>
                        <a:t>Oman</a:t>
                      </a:r>
                    </a:p>
                  </a:txBody>
                  <a:tcPr>
                    <a:noFill/>
                  </a:tcPr>
                </a:tc>
                <a:tc>
                  <a:txBody>
                    <a:bodyPr/>
                    <a:lstStyle/>
                    <a:p>
                      <a:pPr marL="182563" lvl="1" indent="-182563" algn="l" defTabSz="914400" rtl="0" eaLnBrk="1" fontAlgn="auto" latinLnBrk="0" hangingPunct="1">
                        <a:spcAft>
                          <a:spcPts val="0"/>
                        </a:spcAft>
                        <a:buFont typeface="Courier New" panose="02070309020205020404" pitchFamily="49" charset="0"/>
                        <a:buChar char="o"/>
                        <a:defRPr/>
                      </a:pPr>
                      <a:r>
                        <a:rPr lang="en-GB" sz="1000" b="1" kern="1200" dirty="0">
                          <a:solidFill>
                            <a:schemeClr val="tx1"/>
                          </a:solidFill>
                          <a:latin typeface="Calibri" panose="020F0502020204030204" pitchFamily="34" charset="0"/>
                          <a:ea typeface="+mn-ea"/>
                          <a:cs typeface="Calibri" panose="020F0502020204030204" pitchFamily="34" charset="0"/>
                        </a:rPr>
                        <a:t>Qatar</a:t>
                      </a:r>
                    </a:p>
                    <a:p>
                      <a:pPr marL="182563" lvl="1" indent="-182563" algn="l" defTabSz="914400" rtl="0" eaLnBrk="1" fontAlgn="auto" latinLnBrk="0" hangingPunct="1">
                        <a:spcAft>
                          <a:spcPts val="0"/>
                        </a:spcAft>
                        <a:buFont typeface="Courier New" panose="02070309020205020404" pitchFamily="49" charset="0"/>
                        <a:buChar char="o"/>
                        <a:defRPr/>
                      </a:pPr>
                      <a:r>
                        <a:rPr lang="en-GB" sz="1000" b="1" kern="1200" dirty="0">
                          <a:solidFill>
                            <a:schemeClr val="tx1"/>
                          </a:solidFill>
                          <a:latin typeface="Calibri" panose="020F0502020204030204" pitchFamily="34" charset="0"/>
                          <a:ea typeface="+mn-ea"/>
                          <a:cs typeface="Calibri" panose="020F0502020204030204" pitchFamily="34" charset="0"/>
                        </a:rPr>
                        <a:t>Saudi Arabia</a:t>
                      </a:r>
                    </a:p>
                    <a:p>
                      <a:pPr marL="182563" lvl="1" indent="-182563" algn="l" defTabSz="914400" rtl="0" eaLnBrk="1" fontAlgn="auto" latinLnBrk="0" hangingPunct="1">
                        <a:spcAft>
                          <a:spcPts val="0"/>
                        </a:spcAft>
                        <a:buFont typeface="Courier New" panose="02070309020205020404" pitchFamily="49" charset="0"/>
                        <a:buChar char="o"/>
                        <a:defRPr/>
                      </a:pPr>
                      <a:r>
                        <a:rPr lang="en-US" sz="1000" b="1" kern="1200" dirty="0">
                          <a:solidFill>
                            <a:schemeClr val="tx1"/>
                          </a:solidFill>
                          <a:latin typeface="Calibri" panose="020F0502020204030204" pitchFamily="34" charset="0"/>
                          <a:ea typeface="+mn-ea"/>
                          <a:cs typeface="Calibri" panose="020F0502020204030204" pitchFamily="34" charset="0"/>
                        </a:rPr>
                        <a:t>I</a:t>
                      </a:r>
                      <a:r>
                        <a:rPr lang="en-GB" sz="1000" b="1" kern="1200" dirty="0" err="1">
                          <a:solidFill>
                            <a:schemeClr val="tx1"/>
                          </a:solidFill>
                          <a:latin typeface="Calibri" panose="020F0502020204030204" pitchFamily="34" charset="0"/>
                          <a:ea typeface="+mn-ea"/>
                          <a:cs typeface="Calibri" panose="020F0502020204030204" pitchFamily="34" charset="0"/>
                        </a:rPr>
                        <a:t>raq</a:t>
                      </a:r>
                      <a:endParaRPr lang="en-GB" sz="1000" b="1" kern="1200" dirty="0">
                        <a:solidFill>
                          <a:schemeClr val="tx1"/>
                        </a:solidFill>
                        <a:latin typeface="Calibri" panose="020F0502020204030204" pitchFamily="34" charset="0"/>
                        <a:ea typeface="+mn-ea"/>
                        <a:cs typeface="Calibri" panose="020F0502020204030204" pitchFamily="34" charset="0"/>
                      </a:endParaRPr>
                    </a:p>
                  </a:txBody>
                  <a:tcPr>
                    <a:noFill/>
                  </a:tcPr>
                </a:tc>
                <a:extLst>
                  <a:ext uri="{0D108BD9-81ED-4DB2-BD59-A6C34878D82A}">
                    <a16:rowId xmlns:a16="http://schemas.microsoft.com/office/drawing/2014/main" val="2916920945"/>
                  </a:ext>
                </a:extLst>
              </a:tr>
            </a:tbl>
          </a:graphicData>
        </a:graphic>
      </p:graphicFrame>
      <p:sp>
        <p:nvSpPr>
          <p:cNvPr id="12" name="Title 1">
            <a:extLst>
              <a:ext uri="{FF2B5EF4-FFF2-40B4-BE49-F238E27FC236}">
                <a16:creationId xmlns:a16="http://schemas.microsoft.com/office/drawing/2014/main" id="{27232ACA-06C2-BF8F-B779-366FBAB10735}"/>
              </a:ext>
            </a:extLst>
          </p:cNvPr>
          <p:cNvSpPr txBox="1">
            <a:spLocks/>
          </p:cNvSpPr>
          <p:nvPr/>
        </p:nvSpPr>
        <p:spPr>
          <a:xfrm>
            <a:off x="1141465" y="901124"/>
            <a:ext cx="8229600" cy="615553"/>
          </a:xfrm>
          <a:prstGeom prst="rect">
            <a:avLst/>
          </a:prstGeom>
        </p:spPr>
        <p:txBody>
          <a:bodyPr vert="horz" lIns="91440" tIns="45720" rIns="91440" bIns="45720" rtlCol="0" anchor="ctr">
            <a:spAutoFit/>
          </a:bodyPr>
          <a:lstStyle>
            <a:lvl1pPr algn="l" defTabSz="822960" rtl="0" eaLnBrk="1" latinLnBrk="0" hangingPunct="1">
              <a:spcBef>
                <a:spcPct val="0"/>
              </a:spcBef>
              <a:buNone/>
              <a:defRPr sz="2880" b="1" kern="1200">
                <a:solidFill>
                  <a:schemeClr val="bg1"/>
                </a:solidFill>
                <a:latin typeface="+mj-lt"/>
                <a:ea typeface="+mj-ea"/>
                <a:cs typeface="+mj-cs"/>
              </a:defRPr>
            </a:lvl1pPr>
          </a:lstStyle>
          <a:p>
            <a:pPr fontAlgn="auto">
              <a:spcAft>
                <a:spcPts val="0"/>
              </a:spcAft>
            </a:pPr>
            <a:r>
              <a:rPr lang="en-GB" sz="1800" dirty="0">
                <a:solidFill>
                  <a:srgbClr val="0070C0"/>
                </a:solidFill>
                <a:latin typeface="Calibri"/>
              </a:rPr>
              <a:t>UN-GGIM-AS: Arab States: Geodetic Reference Frame Working Group (GRF-WG)</a:t>
            </a:r>
          </a:p>
          <a:p>
            <a:pPr fontAlgn="auto">
              <a:spcAft>
                <a:spcPts val="0"/>
              </a:spcAft>
            </a:pPr>
            <a:r>
              <a:rPr lang="en-GB" sz="1600" b="0" dirty="0">
                <a:solidFill>
                  <a:srgbClr val="0070C0"/>
                </a:solidFill>
                <a:latin typeface="Calibri"/>
              </a:rPr>
              <a:t>Geodetic Reference Frame Working Group: New Structure</a:t>
            </a:r>
          </a:p>
        </p:txBody>
      </p:sp>
      <p:sp>
        <p:nvSpPr>
          <p:cNvPr id="13" name="Rectangle 12">
            <a:extLst>
              <a:ext uri="{FF2B5EF4-FFF2-40B4-BE49-F238E27FC236}">
                <a16:creationId xmlns:a16="http://schemas.microsoft.com/office/drawing/2014/main" id="{24A43DAD-FA8E-AF5E-1193-4827DEA3E3C8}"/>
              </a:ext>
            </a:extLst>
          </p:cNvPr>
          <p:cNvSpPr/>
          <p:nvPr/>
        </p:nvSpPr>
        <p:spPr bwMode="auto">
          <a:xfrm>
            <a:off x="8947997" y="5506281"/>
            <a:ext cx="1343892" cy="36693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1400" dirty="0">
                <a:latin typeface="Calibri" panose="020F0502020204030204" pitchFamily="34" charset="0"/>
                <a:cs typeface="Calibri" panose="020F0502020204030204" pitchFamily="34" charset="0"/>
              </a:rPr>
              <a:t>2023</a:t>
            </a:r>
          </a:p>
          <a:p>
            <a:r>
              <a:rPr lang="en-GB" sz="700" dirty="0">
                <a:latin typeface="Calibri" panose="020F0502020204030204" pitchFamily="34" charset="0"/>
                <a:cs typeface="Calibri" panose="020F0502020204030204" pitchFamily="34" charset="0"/>
              </a:rPr>
              <a:t>strategic objectives Extension</a:t>
            </a:r>
          </a:p>
        </p:txBody>
      </p:sp>
      <p:sp>
        <p:nvSpPr>
          <p:cNvPr id="14" name="Rectangle 13">
            <a:extLst>
              <a:ext uri="{FF2B5EF4-FFF2-40B4-BE49-F238E27FC236}">
                <a16:creationId xmlns:a16="http://schemas.microsoft.com/office/drawing/2014/main" id="{949202C5-4888-B81F-21EF-547C978A3096}"/>
              </a:ext>
            </a:extLst>
          </p:cNvPr>
          <p:cNvSpPr/>
          <p:nvPr/>
        </p:nvSpPr>
        <p:spPr bwMode="auto">
          <a:xfrm>
            <a:off x="8941573" y="2460501"/>
            <a:ext cx="1343892" cy="36693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2016, Feb</a:t>
            </a:r>
          </a:p>
          <a:p>
            <a:r>
              <a:rPr lang="en-GB" sz="700" dirty="0">
                <a:latin typeface="Calibri" panose="020F0502020204030204" pitchFamily="34" charset="0"/>
                <a:cs typeface="Calibri" panose="020F0502020204030204" pitchFamily="34" charset="0"/>
              </a:rPr>
              <a:t>Initiation of ARABREF concept</a:t>
            </a:r>
          </a:p>
        </p:txBody>
      </p:sp>
      <p:sp>
        <p:nvSpPr>
          <p:cNvPr id="15" name="Rectangle 14">
            <a:extLst>
              <a:ext uri="{FF2B5EF4-FFF2-40B4-BE49-F238E27FC236}">
                <a16:creationId xmlns:a16="http://schemas.microsoft.com/office/drawing/2014/main" id="{7C43FF9A-BEC2-F227-DE55-22111336453C}"/>
              </a:ext>
            </a:extLst>
          </p:cNvPr>
          <p:cNvSpPr/>
          <p:nvPr/>
        </p:nvSpPr>
        <p:spPr bwMode="auto">
          <a:xfrm>
            <a:off x="8941573" y="2896037"/>
            <a:ext cx="1343892" cy="36693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2016, Nov</a:t>
            </a:r>
          </a:p>
          <a:p>
            <a:pPr marL="0" marR="0" indent="0" defTabSz="914400" rtl="0" eaLnBrk="1" fontAlgn="base" latinLnBrk="0" hangingPunct="1">
              <a:lnSpc>
                <a:spcPct val="100000"/>
              </a:lnSpc>
              <a:spcBef>
                <a:spcPct val="0"/>
              </a:spcBef>
              <a:spcAft>
                <a:spcPct val="0"/>
              </a:spcAft>
              <a:buClrTx/>
              <a:buSzTx/>
              <a:buFontTx/>
              <a:buNone/>
              <a:tabLst/>
            </a:pPr>
            <a:r>
              <a:rPr lang="en-US" sz="700" dirty="0">
                <a:latin typeface="Calibri" panose="020F0502020204030204" pitchFamily="34" charset="0"/>
                <a:cs typeface="Calibri" panose="020F0502020204030204" pitchFamily="34" charset="0"/>
              </a:rPr>
              <a:t>Preliminary ARABREF Road map</a:t>
            </a:r>
            <a:endParaRPr kumimoji="0" lang="en-GB"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32319D3D-805D-DFBB-4956-D7474EF346DC}"/>
              </a:ext>
            </a:extLst>
          </p:cNvPr>
          <p:cNvSpPr/>
          <p:nvPr/>
        </p:nvSpPr>
        <p:spPr bwMode="auto">
          <a:xfrm>
            <a:off x="8941573" y="1581789"/>
            <a:ext cx="1343892" cy="36693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none" lIns="72000" tIns="7200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2014</a:t>
            </a:r>
          </a:p>
          <a:p>
            <a:pPr marL="0" marR="0" indent="0" defTabSz="914400" rtl="0" eaLnBrk="1" fontAlgn="base" latinLnBrk="0" hangingPunct="1">
              <a:lnSpc>
                <a:spcPct val="100000"/>
              </a:lnSpc>
              <a:spcBef>
                <a:spcPct val="0"/>
              </a:spcBef>
              <a:spcAft>
                <a:spcPct val="0"/>
              </a:spcAft>
              <a:buClrTx/>
              <a:buSzTx/>
              <a:buFontTx/>
              <a:buNone/>
              <a:tabLst/>
            </a:pPr>
            <a:r>
              <a:rPr lang="en-US" sz="700" dirty="0">
                <a:latin typeface="Calibri" panose="020F0502020204030204" pitchFamily="34" charset="0"/>
                <a:cs typeface="Calibri" panose="020F0502020204030204" pitchFamily="34" charset="0"/>
              </a:rPr>
              <a:t>(Foundation of UN-GGIM:AS)</a:t>
            </a:r>
            <a:endParaRPr kumimoji="0" lang="en-GB"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4ADFF087-B44C-0473-5FC4-F6BAFA61D215}"/>
              </a:ext>
            </a:extLst>
          </p:cNvPr>
          <p:cNvSpPr/>
          <p:nvPr/>
        </p:nvSpPr>
        <p:spPr bwMode="auto">
          <a:xfrm>
            <a:off x="8941573" y="2017325"/>
            <a:ext cx="1343892" cy="36693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2015</a:t>
            </a:r>
          </a:p>
          <a:p>
            <a:pPr marL="0" marR="0" indent="0" defTabSz="914400" rtl="0" eaLnBrk="1" fontAlgn="base" latinLnBrk="0" hangingPunct="1">
              <a:lnSpc>
                <a:spcPct val="100000"/>
              </a:lnSpc>
              <a:spcBef>
                <a:spcPct val="0"/>
              </a:spcBef>
              <a:spcAft>
                <a:spcPct val="0"/>
              </a:spcAft>
              <a:buClrTx/>
              <a:buSzTx/>
              <a:buFontTx/>
              <a:buNone/>
              <a:tabLst/>
            </a:pPr>
            <a:r>
              <a:rPr lang="en-US" sz="700" dirty="0">
                <a:latin typeface="Calibri" panose="020F0502020204030204" pitchFamily="34" charset="0"/>
                <a:cs typeface="Calibri" panose="020F0502020204030204" pitchFamily="34" charset="0"/>
              </a:rPr>
              <a:t>(Foundation of GRF-WG)</a:t>
            </a:r>
            <a:endParaRPr kumimoji="0" lang="en-GB" sz="9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E4CB2688-587E-F929-8E9F-E9AFEC2C9E0D}"/>
              </a:ext>
            </a:extLst>
          </p:cNvPr>
          <p:cNvSpPr/>
          <p:nvPr/>
        </p:nvSpPr>
        <p:spPr bwMode="auto">
          <a:xfrm>
            <a:off x="8941573" y="4628911"/>
            <a:ext cx="1343892" cy="36693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r>
              <a:rPr lang="en-US" sz="1400" dirty="0">
                <a:latin typeface="Calibri" panose="020F0502020204030204" pitchFamily="34" charset="0"/>
                <a:cs typeface="Calibri" panose="020F0502020204030204" pitchFamily="34" charset="0"/>
              </a:rPr>
              <a:t>2020</a:t>
            </a:r>
          </a:p>
          <a:p>
            <a:r>
              <a:rPr lang="en-GB" sz="700" dirty="0">
                <a:latin typeface="Calibri"/>
              </a:rPr>
              <a:t>Alignment with SCoG</a:t>
            </a:r>
            <a:endParaRPr lang="en-GB" sz="700"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D12CEC72-E109-1C10-8C22-A70E10912303}"/>
              </a:ext>
            </a:extLst>
          </p:cNvPr>
          <p:cNvSpPr/>
          <p:nvPr/>
        </p:nvSpPr>
        <p:spPr bwMode="auto">
          <a:xfrm>
            <a:off x="8941572" y="4188918"/>
            <a:ext cx="1343892" cy="36693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r>
              <a:rPr lang="en-US" sz="1400" dirty="0">
                <a:latin typeface="Calibri" panose="020F0502020204030204" pitchFamily="34" charset="0"/>
                <a:cs typeface="Calibri" panose="020F0502020204030204" pitchFamily="34" charset="0"/>
              </a:rPr>
              <a:t>2019</a:t>
            </a:r>
            <a:endPar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r>
              <a:rPr lang="en-GB" sz="700" dirty="0">
                <a:latin typeface="Calibri"/>
              </a:rPr>
              <a:t>Establish </a:t>
            </a:r>
            <a:r>
              <a:rPr lang="en-GB" sz="700" dirty="0" err="1">
                <a:latin typeface="Calibri"/>
              </a:rPr>
              <a:t>Data&amp;Analysis</a:t>
            </a:r>
            <a:r>
              <a:rPr lang="en-GB" sz="700" dirty="0">
                <a:latin typeface="Calibri"/>
              </a:rPr>
              <a:t> Centers</a:t>
            </a:r>
            <a:endParaRPr lang="en-US" sz="700" dirty="0">
              <a:latin typeface="Calibri"/>
            </a:endParaRPr>
          </a:p>
        </p:txBody>
      </p:sp>
      <p:sp>
        <p:nvSpPr>
          <p:cNvPr id="20" name="Rectangle 19">
            <a:extLst>
              <a:ext uri="{FF2B5EF4-FFF2-40B4-BE49-F238E27FC236}">
                <a16:creationId xmlns:a16="http://schemas.microsoft.com/office/drawing/2014/main" id="{08D52496-0A0F-4D48-88E5-19AB27317724}"/>
              </a:ext>
            </a:extLst>
          </p:cNvPr>
          <p:cNvSpPr/>
          <p:nvPr/>
        </p:nvSpPr>
        <p:spPr bwMode="auto">
          <a:xfrm>
            <a:off x="8941572" y="3335827"/>
            <a:ext cx="1343892" cy="36693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2017</a:t>
            </a:r>
          </a:p>
          <a:p>
            <a:pPr marL="0" marR="0" indent="0"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ARABREF Benefits and </a:t>
            </a:r>
            <a:r>
              <a:rPr lang="en-US" sz="700" dirty="0">
                <a:latin typeface="Calibri" panose="020F0502020204030204" pitchFamily="34" charset="0"/>
                <a:cs typeface="Calibri" panose="020F0502020204030204" pitchFamily="34" charset="0"/>
              </a:rPr>
              <a:t>Definition</a:t>
            </a:r>
            <a:endParaRPr kumimoji="0" lang="en-GB"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C4958A29-B1CD-30F5-D283-76CA034C0AB6}"/>
              </a:ext>
            </a:extLst>
          </p:cNvPr>
          <p:cNvSpPr/>
          <p:nvPr/>
        </p:nvSpPr>
        <p:spPr bwMode="auto">
          <a:xfrm>
            <a:off x="8941572" y="3748925"/>
            <a:ext cx="1343892" cy="36693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2018</a:t>
            </a:r>
          </a:p>
          <a:p>
            <a:r>
              <a:rPr lang="en-GB" sz="700" dirty="0">
                <a:latin typeface="Calibri"/>
              </a:rPr>
              <a:t>Data &amp; Analysis Centers Proposals</a:t>
            </a:r>
            <a:endParaRPr lang="en-US" sz="700" dirty="0">
              <a:latin typeface="Calibri"/>
            </a:endParaRPr>
          </a:p>
        </p:txBody>
      </p:sp>
      <p:sp>
        <p:nvSpPr>
          <p:cNvPr id="22" name="Rectangle 21">
            <a:extLst>
              <a:ext uri="{FF2B5EF4-FFF2-40B4-BE49-F238E27FC236}">
                <a16:creationId xmlns:a16="http://schemas.microsoft.com/office/drawing/2014/main" id="{8F9DF696-4CC2-722A-A2CC-A6E05AD9D7D5}"/>
              </a:ext>
            </a:extLst>
          </p:cNvPr>
          <p:cNvSpPr/>
          <p:nvPr/>
        </p:nvSpPr>
        <p:spPr bwMode="auto">
          <a:xfrm>
            <a:off x="8941573" y="5071873"/>
            <a:ext cx="1343892" cy="36693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2021</a:t>
            </a:r>
          </a:p>
          <a:p>
            <a:r>
              <a:rPr lang="en-GB" sz="700" dirty="0"/>
              <a:t>Workshops and Workplan</a:t>
            </a:r>
            <a:endParaRPr kumimoji="0" lang="en-GB"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19357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6D0CC-4FEF-7613-1CD3-AD420DAD6EA0}"/>
            </a:ext>
          </a:extLst>
        </p:cNvPr>
        <p:cNvGrpSpPr/>
        <p:nvPr/>
      </p:nvGrpSpPr>
      <p:grpSpPr>
        <a:xfrm>
          <a:off x="0" y="0"/>
          <a:ext cx="0" cy="0"/>
          <a:chOff x="0" y="0"/>
          <a:chExt cx="0" cy="0"/>
        </a:xfrm>
      </p:grpSpPr>
      <p:sp>
        <p:nvSpPr>
          <p:cNvPr id="2" name="Title 2">
            <a:extLst>
              <a:ext uri="{FF2B5EF4-FFF2-40B4-BE49-F238E27FC236}">
                <a16:creationId xmlns:a16="http://schemas.microsoft.com/office/drawing/2014/main" id="{4FB5DE37-5054-49B9-A7F7-7755B66CD69C}"/>
              </a:ext>
            </a:extLst>
          </p:cNvPr>
          <p:cNvSpPr txBox="1">
            <a:spLocks/>
          </p:cNvSpPr>
          <p:nvPr/>
        </p:nvSpPr>
        <p:spPr>
          <a:xfrm>
            <a:off x="0" y="1047"/>
            <a:ext cx="945084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ARABREF</a:t>
            </a:r>
          </a:p>
        </p:txBody>
      </p:sp>
      <p:sp>
        <p:nvSpPr>
          <p:cNvPr id="3" name="Title 1">
            <a:extLst>
              <a:ext uri="{FF2B5EF4-FFF2-40B4-BE49-F238E27FC236}">
                <a16:creationId xmlns:a16="http://schemas.microsoft.com/office/drawing/2014/main" id="{4AB19333-10E2-FEF0-EF86-BE8E4C3BCFFA}"/>
              </a:ext>
            </a:extLst>
          </p:cNvPr>
          <p:cNvSpPr txBox="1">
            <a:spLocks/>
          </p:cNvSpPr>
          <p:nvPr/>
        </p:nvSpPr>
        <p:spPr>
          <a:xfrm>
            <a:off x="1221246" y="1433506"/>
            <a:ext cx="8229600" cy="651510"/>
          </a:xfrm>
          <a:prstGeom prst="rect">
            <a:avLst/>
          </a:prstGeom>
        </p:spPr>
        <p:txBody>
          <a:bodyPr vert="horz" lIns="91440" tIns="45720" rIns="91440" bIns="45720" rtlCol="0" anchor="ctr">
            <a:normAutofit/>
          </a:bodyPr>
          <a:lstStyle>
            <a:lvl1pPr algn="l" defTabSz="822960" rtl="0" eaLnBrk="1" latinLnBrk="0" hangingPunct="1">
              <a:spcBef>
                <a:spcPct val="0"/>
              </a:spcBef>
              <a:buNone/>
              <a:defRPr sz="2880" b="1" kern="1200">
                <a:solidFill>
                  <a:schemeClr val="bg1"/>
                </a:solidFill>
                <a:latin typeface="+mj-lt"/>
                <a:ea typeface="+mj-ea"/>
                <a:cs typeface="+mj-cs"/>
              </a:defRPr>
            </a:lvl1pPr>
          </a:lstStyle>
          <a:p>
            <a:pPr fontAlgn="auto">
              <a:spcAft>
                <a:spcPts val="0"/>
              </a:spcAft>
            </a:pPr>
            <a:r>
              <a:rPr lang="en-GB" sz="1800" dirty="0">
                <a:solidFill>
                  <a:srgbClr val="0070C0"/>
                </a:solidFill>
                <a:latin typeface="Calibri"/>
              </a:rPr>
              <a:t>UN-GGIM-AS: Arab States: Geodetic Reference Frame Working Group (GRF-WG)</a:t>
            </a:r>
          </a:p>
          <a:p>
            <a:pPr fontAlgn="auto">
              <a:spcAft>
                <a:spcPts val="0"/>
              </a:spcAft>
            </a:pPr>
            <a:r>
              <a:rPr lang="en-US" sz="1800" dirty="0">
                <a:solidFill>
                  <a:srgbClr val="FF0000"/>
                </a:solidFill>
                <a:latin typeface="Calibri"/>
              </a:rPr>
              <a:t>ARABREF: </a:t>
            </a:r>
            <a:r>
              <a:rPr lang="en-GB" sz="1800" dirty="0">
                <a:solidFill>
                  <a:srgbClr val="FF0000"/>
                </a:solidFill>
                <a:latin typeface="Calibri"/>
              </a:rPr>
              <a:t>Challenges</a:t>
            </a:r>
            <a:endParaRPr lang="en-US" sz="1800" dirty="0">
              <a:solidFill>
                <a:srgbClr val="FF0000"/>
              </a:solidFill>
              <a:latin typeface="Calibri"/>
            </a:endParaRPr>
          </a:p>
        </p:txBody>
      </p:sp>
      <p:sp>
        <p:nvSpPr>
          <p:cNvPr id="6" name="Content Placeholder 2">
            <a:extLst>
              <a:ext uri="{FF2B5EF4-FFF2-40B4-BE49-F238E27FC236}">
                <a16:creationId xmlns:a16="http://schemas.microsoft.com/office/drawing/2014/main" id="{C84339E6-98FB-8C80-432F-E29BFC786BEF}"/>
              </a:ext>
            </a:extLst>
          </p:cNvPr>
          <p:cNvSpPr txBox="1">
            <a:spLocks/>
          </p:cNvSpPr>
          <p:nvPr/>
        </p:nvSpPr>
        <p:spPr>
          <a:xfrm>
            <a:off x="1281002" y="2081297"/>
            <a:ext cx="7740351" cy="694677"/>
          </a:xfrm>
          <a:prstGeom prst="rect">
            <a:avLst/>
          </a:prstGeom>
        </p:spPr>
        <p:txBody>
          <a:bodyPr vert="horz" wrap="square" lIns="91440" tIns="45720" rIns="91440" bIns="45720" rtlCol="0">
            <a:spAutoFit/>
          </a:bodyPr>
          <a:lstStyle>
            <a:lvl1pPr marL="308610" indent="-30861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668655" indent="-257175"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02870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44018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51660" marR="0" indent="-205740" algn="l" defTabSz="822960" rtl="0" eaLnBrk="1" fontAlgn="auto" latinLnBrk="0" hangingPunct="1">
              <a:lnSpc>
                <a:spcPct val="100000"/>
              </a:lnSpc>
              <a:spcBef>
                <a:spcPct val="20000"/>
              </a:spcBef>
              <a:spcAft>
                <a:spcPts val="0"/>
              </a:spcAft>
              <a:buClrTx/>
              <a:buSzTx/>
              <a:buFont typeface="Arial" pitchFamily="34" charset="0"/>
              <a:buChar char="»"/>
              <a:tabLst/>
              <a:defRPr sz="1800" kern="1200">
                <a:solidFill>
                  <a:schemeClr val="tx1"/>
                </a:solidFill>
                <a:latin typeface="+mn-lt"/>
                <a:ea typeface="+mn-ea"/>
                <a:cs typeface="+mn-cs"/>
              </a:defRPr>
            </a:lvl5pPr>
            <a:lvl6pPr marL="226314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7462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8610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9758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fontAlgn="auto">
              <a:lnSpc>
                <a:spcPct val="150000"/>
              </a:lnSpc>
              <a:spcBef>
                <a:spcPts val="0"/>
              </a:spcBef>
              <a:spcAft>
                <a:spcPts val="600"/>
              </a:spcAft>
              <a:buFont typeface="Wingdings" panose="05000000000000000000" pitchFamily="2" charset="2"/>
              <a:buChar char="q"/>
              <a:defRPr/>
            </a:pPr>
            <a:r>
              <a:rPr lang="en-US" sz="1200" b="1" dirty="0">
                <a:solidFill>
                  <a:sysClr val="windowText" lastClr="000000"/>
                </a:solidFill>
                <a:latin typeface="Calibri"/>
                <a:cs typeface="Calibri" panose="020F0502020204030204" pitchFamily="34" charset="0"/>
              </a:rPr>
              <a:t>GNSS CORS data is shared only from two GRF-WG members.</a:t>
            </a:r>
          </a:p>
          <a:p>
            <a:pPr fontAlgn="auto">
              <a:lnSpc>
                <a:spcPct val="150000"/>
              </a:lnSpc>
              <a:spcBef>
                <a:spcPts val="0"/>
              </a:spcBef>
              <a:spcAft>
                <a:spcPts val="600"/>
              </a:spcAft>
              <a:buFont typeface="Wingdings" panose="05000000000000000000" pitchFamily="2" charset="2"/>
              <a:buChar char="q"/>
              <a:defRPr/>
            </a:pPr>
            <a:r>
              <a:rPr lang="en-US" sz="1200" b="1" dirty="0">
                <a:solidFill>
                  <a:sysClr val="windowText" lastClr="000000"/>
                </a:solidFill>
                <a:latin typeface="Calibri"/>
                <a:cs typeface="Calibri" panose="020F0502020204030204" pitchFamily="34" charset="0"/>
              </a:rPr>
              <a:t>Lack of Geodetic expertise in GRF-WG</a:t>
            </a:r>
            <a:endParaRPr lang="en-GB"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1559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E03B8-82EB-7EA2-1495-E6A524E50A9D}"/>
            </a:ext>
          </a:extLst>
        </p:cNvPr>
        <p:cNvGrpSpPr/>
        <p:nvPr/>
      </p:nvGrpSpPr>
      <p:grpSpPr>
        <a:xfrm>
          <a:off x="0" y="0"/>
          <a:ext cx="0" cy="0"/>
          <a:chOff x="0" y="0"/>
          <a:chExt cx="0" cy="0"/>
        </a:xfrm>
      </p:grpSpPr>
      <p:pic>
        <p:nvPicPr>
          <p:cNvPr id="17" name="Picture 16" descr="A logo with a circular design&#10;&#10;Description automatically generated with medium confidence">
            <a:extLst>
              <a:ext uri="{FF2B5EF4-FFF2-40B4-BE49-F238E27FC236}">
                <a16:creationId xmlns:a16="http://schemas.microsoft.com/office/drawing/2014/main" id="{FBB7782C-2D73-4625-49BB-5488C9214E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grpSp>
        <p:nvGrpSpPr>
          <p:cNvPr id="35" name="Group 34">
            <a:extLst>
              <a:ext uri="{FF2B5EF4-FFF2-40B4-BE49-F238E27FC236}">
                <a16:creationId xmlns:a16="http://schemas.microsoft.com/office/drawing/2014/main" id="{9490814A-8E51-C1C2-C8AD-38DB7757F343}"/>
              </a:ext>
            </a:extLst>
          </p:cNvPr>
          <p:cNvGrpSpPr/>
          <p:nvPr/>
        </p:nvGrpSpPr>
        <p:grpSpPr>
          <a:xfrm>
            <a:off x="10070436" y="5671144"/>
            <a:ext cx="2531327" cy="1220833"/>
            <a:chOff x="0" y="5637167"/>
            <a:chExt cx="2531327" cy="1220833"/>
          </a:xfrm>
        </p:grpSpPr>
        <p:sp>
          <p:nvSpPr>
            <p:cNvPr id="36" name="Rectangle 35">
              <a:extLst>
                <a:ext uri="{FF2B5EF4-FFF2-40B4-BE49-F238E27FC236}">
                  <a16:creationId xmlns:a16="http://schemas.microsoft.com/office/drawing/2014/main" id="{4044061F-C7A6-87AB-6B13-0D75C4E43673}"/>
                </a:ext>
              </a:extLst>
            </p:cNvPr>
            <p:cNvSpPr/>
            <p:nvPr/>
          </p:nvSpPr>
          <p:spPr>
            <a:xfrm>
              <a:off x="0" y="5637167"/>
              <a:ext cx="2531327" cy="122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37" name="Text Box 2">
              <a:extLst>
                <a:ext uri="{FF2B5EF4-FFF2-40B4-BE49-F238E27FC236}">
                  <a16:creationId xmlns:a16="http://schemas.microsoft.com/office/drawing/2014/main" id="{6E3F6B97-601C-6964-0623-228E05D4897A}"/>
                </a:ext>
              </a:extLst>
            </p:cNvPr>
            <p:cNvSpPr txBox="1">
              <a:spLocks noChangeArrowheads="1"/>
            </p:cNvSpPr>
            <p:nvPr/>
          </p:nvSpPr>
          <p:spPr bwMode="auto">
            <a:xfrm>
              <a:off x="317604" y="5854065"/>
              <a:ext cx="1700767" cy="10039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en-US" sz="2400" b="1" dirty="0">
                  <a:solidFill>
                    <a:srgbClr val="2792B8"/>
                  </a:solidFill>
                  <a:effectLst/>
                  <a:latin typeface="Roboto Condensed" panose="02000000000000000000" pitchFamily="2" charset="0"/>
                  <a:ea typeface="Georgia" panose="02040502050405020303" pitchFamily="18" charset="0"/>
                  <a:cs typeface="Open Sans" panose="020B0606030504020204" pitchFamily="34" charset="0"/>
                </a:rPr>
                <a:t>STRONGER.</a:t>
              </a:r>
              <a:endParaRPr lang="en-DE" sz="1100" dirty="0">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a:p>
              <a:r>
                <a:rPr lang="en-US" sz="2400" b="1" dirty="0">
                  <a:solidFill>
                    <a:srgbClr val="2792B8"/>
                  </a:solidFill>
                  <a:effectLst/>
                  <a:latin typeface="Roboto Condensed" panose="02000000000000000000" pitchFamily="2" charset="0"/>
                  <a:ea typeface="Georgia" panose="02040502050405020303" pitchFamily="18" charset="0"/>
                  <a:cs typeface="Open Sans" panose="020B0606030504020204" pitchFamily="34" charset="0"/>
                </a:rPr>
                <a:t>TOGETHER.</a:t>
              </a:r>
              <a:endParaRPr lang="en-DE" sz="1100" dirty="0">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p:txBody>
        </p:sp>
        <p:sp>
          <p:nvSpPr>
            <p:cNvPr id="38" name="Rectangle 37">
              <a:extLst>
                <a:ext uri="{FF2B5EF4-FFF2-40B4-BE49-F238E27FC236}">
                  <a16:creationId xmlns:a16="http://schemas.microsoft.com/office/drawing/2014/main" id="{881A10A3-8C68-CB5A-1C26-BF3FB9CE4E2D}"/>
                </a:ext>
              </a:extLst>
            </p:cNvPr>
            <p:cNvSpPr/>
            <p:nvPr/>
          </p:nvSpPr>
          <p:spPr>
            <a:xfrm>
              <a:off x="421744" y="6618605"/>
              <a:ext cx="1411434" cy="52705"/>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DE"/>
            </a:p>
          </p:txBody>
        </p:sp>
      </p:grpSp>
      <p:sp>
        <p:nvSpPr>
          <p:cNvPr id="39" name="Title 2">
            <a:extLst>
              <a:ext uri="{FF2B5EF4-FFF2-40B4-BE49-F238E27FC236}">
                <a16:creationId xmlns:a16="http://schemas.microsoft.com/office/drawing/2014/main" id="{1DD83AE4-0FF9-87C4-5204-62018E38EA3B}"/>
              </a:ext>
            </a:extLst>
          </p:cNvPr>
          <p:cNvSpPr txBox="1">
            <a:spLocks/>
          </p:cNvSpPr>
          <p:nvPr/>
        </p:nvSpPr>
        <p:spPr>
          <a:xfrm>
            <a:off x="0" y="1047"/>
            <a:ext cx="8222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Motivation for regional collaboration</a:t>
            </a:r>
            <a:endParaRPr lang="en-GB" sz="4400" b="1"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EA4A12DD-8CB1-B30F-6284-7F84A94536F6}"/>
              </a:ext>
            </a:extLst>
          </p:cNvPr>
          <p:cNvSpPr txBox="1">
            <a:spLocks/>
          </p:cNvSpPr>
          <p:nvPr/>
        </p:nvSpPr>
        <p:spPr>
          <a:xfrm>
            <a:off x="602541" y="1184424"/>
            <a:ext cx="7720020" cy="492575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dirty="0"/>
              <a:t>Continental densification of the International Terrestrial Reference frame (ITRF)</a:t>
            </a:r>
          </a:p>
          <a:p>
            <a:pPr marL="800100" lvl="1" indent="-342900" algn="l">
              <a:buFont typeface="Arial" panose="020B0604020202020204" pitchFamily="34" charset="0"/>
              <a:buChar char="•"/>
            </a:pPr>
            <a:r>
              <a:rPr lang="en-GB" dirty="0"/>
              <a:t>The realization of ITRF has to restrict the number of GNSS sites for computational reasons </a:t>
            </a:r>
          </a:p>
          <a:p>
            <a:pPr marL="800100" lvl="1" indent="-342900" algn="l">
              <a:buFont typeface="Arial" panose="020B0604020202020204" pitchFamily="34" charset="0"/>
              <a:buChar char="•"/>
            </a:pPr>
            <a:r>
              <a:rPr lang="en-GB" dirty="0"/>
              <a:t>The purpose of ITRF is to determine an accurate global </a:t>
            </a:r>
            <a:r>
              <a:rPr lang="en-GB" sz="2100" dirty="0"/>
              <a:t>model (not monitor geophysical processes)</a:t>
            </a:r>
            <a:endParaRPr lang="en-GB" dirty="0"/>
          </a:p>
          <a:p>
            <a:pPr marL="342900" indent="-342900" algn="l">
              <a:buFont typeface="Arial" panose="020B0604020202020204" pitchFamily="34" charset="0"/>
              <a:buChar char="•"/>
            </a:pPr>
            <a:r>
              <a:rPr lang="en-GB" dirty="0"/>
              <a:t>The basis for national geodetic datum development</a:t>
            </a:r>
          </a:p>
          <a:p>
            <a:pPr marL="342900" indent="-342900" algn="l">
              <a:buFont typeface="Arial" panose="020B0604020202020204" pitchFamily="34" charset="0"/>
              <a:buChar char="•"/>
            </a:pPr>
            <a:r>
              <a:rPr lang="en-GB" dirty="0"/>
              <a:t>More detailed monitoring of continental stability</a:t>
            </a:r>
          </a:p>
          <a:p>
            <a:pPr marL="342900" indent="-342900" algn="l">
              <a:buFont typeface="Arial" panose="020B0604020202020204" pitchFamily="34" charset="0"/>
              <a:buChar char="•"/>
            </a:pPr>
            <a:r>
              <a:rPr lang="en-US" altLang="fr-FR" sz="2400" dirty="0"/>
              <a:t>Geo-referencing and positioning applications, </a:t>
            </a:r>
            <a:r>
              <a:rPr lang="en-US" altLang="fr-FR" sz="2400" dirty="0" err="1"/>
              <a:t>e.g</a:t>
            </a:r>
            <a:r>
              <a:rPr lang="en-US" altLang="fr-FR" sz="2400" dirty="0"/>
              <a:t> cadaster, land administration, …</a:t>
            </a:r>
          </a:p>
          <a:p>
            <a:pPr marL="342900" indent="-342900" algn="l">
              <a:buFont typeface="Arial" panose="020B0604020202020204" pitchFamily="34" charset="0"/>
              <a:buChar char="•"/>
            </a:pPr>
            <a:r>
              <a:rPr lang="en-GB" dirty="0"/>
              <a:t>Basis for monitoring of regional deformations</a:t>
            </a:r>
          </a:p>
          <a:p>
            <a:pPr marL="342900" indent="-342900" algn="l">
              <a:buFont typeface="Arial" panose="020B0604020202020204" pitchFamily="34" charset="0"/>
              <a:buChar char="•"/>
            </a:pPr>
            <a:r>
              <a:rPr lang="en-US" altLang="fr-FR" dirty="0"/>
              <a:t>Unification of geodetic and mapping applications within a continent or a region</a:t>
            </a:r>
          </a:p>
          <a:p>
            <a:pPr marL="342900" indent="-342900" algn="l">
              <a:buFont typeface="Arial" panose="020B0604020202020204" pitchFamily="34" charset="0"/>
              <a:buChar char="•"/>
            </a:pPr>
            <a:endParaRPr lang="en-GB" dirty="0"/>
          </a:p>
          <a:p>
            <a:pPr marL="342900" indent="-342900" algn="l">
              <a:buFont typeface="Arial" panose="020B0604020202020204" pitchFamily="34" charset="0"/>
              <a:buChar char="•"/>
            </a:pPr>
            <a:endParaRPr lang="en-DE" dirty="0"/>
          </a:p>
        </p:txBody>
      </p:sp>
      <p:pic>
        <p:nvPicPr>
          <p:cNvPr id="4" name="Image 4">
            <a:extLst>
              <a:ext uri="{FF2B5EF4-FFF2-40B4-BE49-F238E27FC236}">
                <a16:creationId xmlns:a16="http://schemas.microsoft.com/office/drawing/2014/main" id="{B8868E92-D93F-D67C-DDBE-D726766FFFC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751991" y="3063632"/>
            <a:ext cx="3066619" cy="2368923"/>
          </a:xfrm>
          <a:prstGeom prst="rect">
            <a:avLst/>
          </a:prstGeom>
        </p:spPr>
      </p:pic>
      <p:pic>
        <p:nvPicPr>
          <p:cNvPr id="5" name="Picture 2" descr="undefined">
            <a:extLst>
              <a:ext uri="{FF2B5EF4-FFF2-40B4-BE49-F238E27FC236}">
                <a16:creationId xmlns:a16="http://schemas.microsoft.com/office/drawing/2014/main" id="{17932DEA-5AD6-EC4B-05CC-43E808B1F4B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1926" y="1124367"/>
            <a:ext cx="3451688" cy="1700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220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BC777-65AA-BC4D-E5C1-60378FCC33C1}"/>
            </a:ext>
          </a:extLst>
        </p:cNvPr>
        <p:cNvGrpSpPr/>
        <p:nvPr/>
      </p:nvGrpSpPr>
      <p:grpSpPr>
        <a:xfrm>
          <a:off x="0" y="0"/>
          <a:ext cx="0" cy="0"/>
          <a:chOff x="0" y="0"/>
          <a:chExt cx="0" cy="0"/>
        </a:xfrm>
      </p:grpSpPr>
      <p:pic>
        <p:nvPicPr>
          <p:cNvPr id="8" name="Image 1">
            <a:extLst>
              <a:ext uri="{FF2B5EF4-FFF2-40B4-BE49-F238E27FC236}">
                <a16:creationId xmlns:a16="http://schemas.microsoft.com/office/drawing/2014/main" id="{A2BC8650-BF4C-CF19-A027-5CC710C953FA}"/>
              </a:ext>
            </a:extLst>
          </p:cNvPr>
          <p:cNvPicPr/>
          <p:nvPr/>
        </p:nvPicPr>
        <p:blipFill>
          <a:blip r:embed="rId3"/>
          <a:stretch>
            <a:fillRect/>
          </a:stretch>
        </p:blipFill>
        <p:spPr>
          <a:xfrm>
            <a:off x="4021130" y="714524"/>
            <a:ext cx="6903604" cy="4492441"/>
          </a:xfrm>
          <a:prstGeom prst="rect">
            <a:avLst/>
          </a:prstGeom>
        </p:spPr>
      </p:pic>
      <p:grpSp>
        <p:nvGrpSpPr>
          <p:cNvPr id="9221" name="Group 14">
            <a:extLst>
              <a:ext uri="{FF2B5EF4-FFF2-40B4-BE49-F238E27FC236}">
                <a16:creationId xmlns:a16="http://schemas.microsoft.com/office/drawing/2014/main" id="{7CB8B02E-6FD2-C1BE-7B8A-AE53A8D71381}"/>
              </a:ext>
            </a:extLst>
          </p:cNvPr>
          <p:cNvGrpSpPr>
            <a:grpSpLocks/>
          </p:cNvGrpSpPr>
          <p:nvPr/>
        </p:nvGrpSpPr>
        <p:grpSpPr bwMode="auto">
          <a:xfrm>
            <a:off x="634913" y="1026253"/>
            <a:ext cx="4876801" cy="8361424"/>
            <a:chOff x="1122551" y="898341"/>
            <a:chExt cx="4876800" cy="8361424"/>
          </a:xfrm>
        </p:grpSpPr>
        <p:sp>
          <p:nvSpPr>
            <p:cNvPr id="16" name="Arc 15">
              <a:extLst>
                <a:ext uri="{FF2B5EF4-FFF2-40B4-BE49-F238E27FC236}">
                  <a16:creationId xmlns:a16="http://schemas.microsoft.com/office/drawing/2014/main" id="{B73FA71D-2F90-D2FF-CEA5-7F5A1B9A0485}"/>
                </a:ext>
              </a:extLst>
            </p:cNvPr>
            <p:cNvSpPr/>
            <p:nvPr/>
          </p:nvSpPr>
          <p:spPr>
            <a:xfrm rot="10800000">
              <a:off x="1122551" y="898341"/>
              <a:ext cx="4876800" cy="8361424"/>
            </a:xfrm>
            <a:prstGeom prst="arc">
              <a:avLst>
                <a:gd name="adj1" fmla="val 21536996"/>
                <a:gd name="adj2" fmla="val 5201157"/>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9223" name="Picture 12" descr="ASLAM LOGO.jpg">
              <a:extLst>
                <a:ext uri="{FF2B5EF4-FFF2-40B4-BE49-F238E27FC236}">
                  <a16:creationId xmlns:a16="http://schemas.microsoft.com/office/drawing/2014/main" id="{45A44305-85AD-FCDF-2E0B-25CADC51158D}"/>
                </a:ext>
              </a:extLst>
            </p:cNvPr>
            <p:cNvPicPr>
              <a:picLocks noChangeAspect="1" noChangeArrowheads="1"/>
            </p:cNvPicPr>
            <p:nvPr/>
          </p:nvPicPr>
          <p:blipFill>
            <a:blip r:embed="rId4" cstate="print"/>
            <a:srcRect/>
            <a:stretch>
              <a:fillRect/>
            </a:stretch>
          </p:blipFill>
          <p:spPr bwMode="auto">
            <a:xfrm>
              <a:off x="1313871" y="1078071"/>
              <a:ext cx="1984077" cy="1754761"/>
            </a:xfrm>
            <a:prstGeom prst="rect">
              <a:avLst/>
            </a:prstGeom>
            <a:noFill/>
            <a:ln w="9525">
              <a:noFill/>
              <a:miter lim="800000"/>
              <a:headEnd/>
              <a:tailEnd/>
            </a:ln>
          </p:spPr>
        </p:pic>
      </p:grpSp>
      <p:sp>
        <p:nvSpPr>
          <p:cNvPr id="12" name="TextBox 11">
            <a:extLst>
              <a:ext uri="{FF2B5EF4-FFF2-40B4-BE49-F238E27FC236}">
                <a16:creationId xmlns:a16="http://schemas.microsoft.com/office/drawing/2014/main" id="{2307EEF9-95CC-F0FC-4B19-41356200E9EB}"/>
              </a:ext>
            </a:extLst>
          </p:cNvPr>
          <p:cNvSpPr txBox="1"/>
          <p:nvPr/>
        </p:nvSpPr>
        <p:spPr>
          <a:xfrm>
            <a:off x="1058084" y="4545245"/>
            <a:ext cx="4215281" cy="1323439"/>
          </a:xfrm>
          <a:prstGeom prst="rect">
            <a:avLst/>
          </a:prstGeom>
          <a:noFill/>
          <a:ln>
            <a:noFill/>
          </a:ln>
        </p:spPr>
        <p:txBody>
          <a:bodyPr wrap="square" rtlCol="0">
            <a:spAutoFit/>
          </a:bodyPr>
          <a:lstStyle/>
          <a:p>
            <a:pPr algn="just"/>
            <a:r>
              <a:rPr lang="en-US" sz="2000" b="1">
                <a:latin typeface="Arial" pitchFamily="34" charset="0"/>
              </a:rPr>
              <a:t>Distribution of processed sites: </a:t>
            </a:r>
          </a:p>
          <a:p>
            <a:pPr marL="342900" indent="-342900" algn="just">
              <a:buFont typeface="Arial" panose="020B0604020202020204" pitchFamily="34" charset="0"/>
              <a:buChar char="•"/>
            </a:pPr>
            <a:r>
              <a:rPr lang="en-US" sz="2000" b="1">
                <a:solidFill>
                  <a:srgbClr val="FF0000"/>
                </a:solidFill>
                <a:latin typeface="Arial" pitchFamily="34" charset="0"/>
              </a:rPr>
              <a:t>Red</a:t>
            </a:r>
            <a:r>
              <a:rPr lang="en-US" sz="2000" b="1">
                <a:latin typeface="Arial" pitchFamily="34" charset="0"/>
              </a:rPr>
              <a:t> : ITRF/IGS sites used in the alignment to ITRF</a:t>
            </a:r>
          </a:p>
          <a:p>
            <a:pPr marL="342900" indent="-342900" algn="just">
              <a:buFont typeface="Arial" panose="020B0604020202020204" pitchFamily="34" charset="0"/>
              <a:buChar char="•"/>
            </a:pPr>
            <a:r>
              <a:rPr lang="en-US" sz="2000" b="1">
                <a:solidFill>
                  <a:srgbClr val="0000FF"/>
                </a:solidFill>
                <a:latin typeface="Arial" pitchFamily="34" charset="0"/>
              </a:rPr>
              <a:t>Blue</a:t>
            </a:r>
            <a:r>
              <a:rPr lang="en-US" sz="2000" b="1">
                <a:latin typeface="Arial" pitchFamily="34" charset="0"/>
              </a:rPr>
              <a:t> : African sites   </a:t>
            </a:r>
          </a:p>
        </p:txBody>
      </p:sp>
      <p:sp>
        <p:nvSpPr>
          <p:cNvPr id="5" name="TextBox 4">
            <a:extLst>
              <a:ext uri="{FF2B5EF4-FFF2-40B4-BE49-F238E27FC236}">
                <a16:creationId xmlns:a16="http://schemas.microsoft.com/office/drawing/2014/main" id="{BE49A0D0-903B-5C4C-6B8C-B927A49D60A1}"/>
              </a:ext>
            </a:extLst>
          </p:cNvPr>
          <p:cNvSpPr txBox="1"/>
          <p:nvPr/>
        </p:nvSpPr>
        <p:spPr>
          <a:xfrm>
            <a:off x="1476394" y="3652693"/>
            <a:ext cx="2802782" cy="461665"/>
          </a:xfrm>
          <a:prstGeom prst="rect">
            <a:avLst/>
          </a:prstGeom>
          <a:noFill/>
        </p:spPr>
        <p:txBody>
          <a:bodyPr wrap="square">
            <a:spAutoFit/>
          </a:bodyPr>
          <a:lstStyle/>
          <a:p>
            <a:r>
              <a:rPr lang="en-US" sz="2400" b="1">
                <a:latin typeface="Arial" charset="0"/>
              </a:rPr>
              <a:t>AFREF 2014</a:t>
            </a:r>
            <a:endParaRPr lang="en-DE" sz="2400"/>
          </a:p>
        </p:txBody>
      </p:sp>
      <p:sp>
        <p:nvSpPr>
          <p:cNvPr id="2" name="Title 2">
            <a:extLst>
              <a:ext uri="{FF2B5EF4-FFF2-40B4-BE49-F238E27FC236}">
                <a16:creationId xmlns:a16="http://schemas.microsoft.com/office/drawing/2014/main" id="{7F1C87CE-B742-FA1C-7F57-4D9C8A454FB1}"/>
              </a:ext>
            </a:extLst>
          </p:cNvPr>
          <p:cNvSpPr txBox="1">
            <a:spLocks/>
          </p:cNvSpPr>
          <p:nvPr/>
        </p:nvSpPr>
        <p:spPr>
          <a:xfrm>
            <a:off x="0" y="1047"/>
            <a:ext cx="945084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AFREF</a:t>
            </a:r>
          </a:p>
        </p:txBody>
      </p:sp>
    </p:spTree>
    <p:extLst>
      <p:ext uri="{BB962C8B-B14F-4D97-AF65-F5344CB8AC3E}">
        <p14:creationId xmlns:p14="http://schemas.microsoft.com/office/powerpoint/2010/main" val="2682011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E87E6-A760-D828-9777-54C6149FC0B0}"/>
            </a:ext>
          </a:extLst>
        </p:cNvPr>
        <p:cNvGrpSpPr/>
        <p:nvPr/>
      </p:nvGrpSpPr>
      <p:grpSpPr>
        <a:xfrm>
          <a:off x="0" y="0"/>
          <a:ext cx="0" cy="0"/>
          <a:chOff x="0" y="0"/>
          <a:chExt cx="0" cy="0"/>
        </a:xfrm>
      </p:grpSpPr>
      <p:pic>
        <p:nvPicPr>
          <p:cNvPr id="8" name="Image 1">
            <a:extLst>
              <a:ext uri="{FF2B5EF4-FFF2-40B4-BE49-F238E27FC236}">
                <a16:creationId xmlns:a16="http://schemas.microsoft.com/office/drawing/2014/main" id="{AEA1B092-8981-FEB5-98AD-7BCE07879422}"/>
              </a:ext>
            </a:extLst>
          </p:cNvPr>
          <p:cNvPicPr/>
          <p:nvPr/>
        </p:nvPicPr>
        <p:blipFill>
          <a:blip r:embed="rId3"/>
          <a:stretch>
            <a:fillRect/>
          </a:stretch>
        </p:blipFill>
        <p:spPr>
          <a:xfrm>
            <a:off x="4021130" y="714524"/>
            <a:ext cx="6903604" cy="4492441"/>
          </a:xfrm>
          <a:prstGeom prst="rect">
            <a:avLst/>
          </a:prstGeom>
        </p:spPr>
      </p:pic>
      <p:pic>
        <p:nvPicPr>
          <p:cNvPr id="9" name="Image 2">
            <a:extLst>
              <a:ext uri="{FF2B5EF4-FFF2-40B4-BE49-F238E27FC236}">
                <a16:creationId xmlns:a16="http://schemas.microsoft.com/office/drawing/2014/main" id="{5CB5E82D-9B7B-4EAA-D46C-1AC86812CCDF}"/>
              </a:ext>
            </a:extLst>
          </p:cNvPr>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907673" y="2174133"/>
            <a:ext cx="5046102" cy="4363314"/>
          </a:xfrm>
          <a:prstGeom prst="rect">
            <a:avLst/>
          </a:prstGeom>
          <a:noFill/>
          <a:ln w="25400">
            <a:solidFill>
              <a:schemeClr val="tx2"/>
            </a:solidFill>
          </a:ln>
        </p:spPr>
      </p:pic>
      <p:sp>
        <p:nvSpPr>
          <p:cNvPr id="2" name="TextBox 1">
            <a:extLst>
              <a:ext uri="{FF2B5EF4-FFF2-40B4-BE49-F238E27FC236}">
                <a16:creationId xmlns:a16="http://schemas.microsoft.com/office/drawing/2014/main" id="{144ACCED-BC76-E631-32BA-379D0D940371}"/>
              </a:ext>
            </a:extLst>
          </p:cNvPr>
          <p:cNvSpPr txBox="1"/>
          <p:nvPr/>
        </p:nvSpPr>
        <p:spPr>
          <a:xfrm>
            <a:off x="1058084" y="4545245"/>
            <a:ext cx="4215281" cy="1323439"/>
          </a:xfrm>
          <a:prstGeom prst="rect">
            <a:avLst/>
          </a:prstGeom>
          <a:noFill/>
          <a:ln>
            <a:noFill/>
          </a:ln>
        </p:spPr>
        <p:txBody>
          <a:bodyPr wrap="square" rtlCol="0">
            <a:spAutoFit/>
          </a:bodyPr>
          <a:lstStyle/>
          <a:p>
            <a:pPr algn="just"/>
            <a:r>
              <a:rPr lang="en-US" sz="2000" b="1">
                <a:latin typeface="Arial" pitchFamily="34" charset="0"/>
              </a:rPr>
              <a:t>Distribution of processed sites: </a:t>
            </a:r>
          </a:p>
          <a:p>
            <a:pPr marL="342900" indent="-342900" algn="just">
              <a:buFont typeface="Arial" panose="020B0604020202020204" pitchFamily="34" charset="0"/>
              <a:buChar char="•"/>
            </a:pPr>
            <a:r>
              <a:rPr lang="en-US" sz="2000" b="1">
                <a:solidFill>
                  <a:srgbClr val="FF0000"/>
                </a:solidFill>
                <a:latin typeface="Arial" pitchFamily="34" charset="0"/>
              </a:rPr>
              <a:t>Red</a:t>
            </a:r>
            <a:r>
              <a:rPr lang="en-US" sz="2000" b="1">
                <a:latin typeface="Arial" pitchFamily="34" charset="0"/>
              </a:rPr>
              <a:t> : ITRF/IGS sites used in the alignment to ITRF</a:t>
            </a:r>
          </a:p>
          <a:p>
            <a:pPr marL="342900" indent="-342900" algn="just">
              <a:buFont typeface="Arial" panose="020B0604020202020204" pitchFamily="34" charset="0"/>
              <a:buChar char="•"/>
            </a:pPr>
            <a:r>
              <a:rPr lang="en-US" sz="2000" b="1">
                <a:solidFill>
                  <a:srgbClr val="0000FF"/>
                </a:solidFill>
                <a:latin typeface="Arial" pitchFamily="34" charset="0"/>
              </a:rPr>
              <a:t>Blue</a:t>
            </a:r>
            <a:r>
              <a:rPr lang="en-US" sz="2000" b="1">
                <a:latin typeface="Arial" pitchFamily="34" charset="0"/>
              </a:rPr>
              <a:t> : African sites   </a:t>
            </a:r>
          </a:p>
        </p:txBody>
      </p:sp>
      <p:sp>
        <p:nvSpPr>
          <p:cNvPr id="4" name="TextBox 3">
            <a:extLst>
              <a:ext uri="{FF2B5EF4-FFF2-40B4-BE49-F238E27FC236}">
                <a16:creationId xmlns:a16="http://schemas.microsoft.com/office/drawing/2014/main" id="{3EEBB576-6296-9FC7-9926-6814A5A53349}"/>
              </a:ext>
            </a:extLst>
          </p:cNvPr>
          <p:cNvSpPr txBox="1"/>
          <p:nvPr/>
        </p:nvSpPr>
        <p:spPr>
          <a:xfrm>
            <a:off x="1476394" y="3652693"/>
            <a:ext cx="2802782" cy="461665"/>
          </a:xfrm>
          <a:prstGeom prst="rect">
            <a:avLst/>
          </a:prstGeom>
          <a:noFill/>
        </p:spPr>
        <p:txBody>
          <a:bodyPr wrap="square">
            <a:spAutoFit/>
          </a:bodyPr>
          <a:lstStyle/>
          <a:p>
            <a:r>
              <a:rPr lang="en-US" sz="2400" b="1">
                <a:latin typeface="Arial" charset="0"/>
              </a:rPr>
              <a:t>AFREF 2014</a:t>
            </a:r>
            <a:endParaRPr lang="en-DE" sz="2400"/>
          </a:p>
        </p:txBody>
      </p:sp>
      <p:grpSp>
        <p:nvGrpSpPr>
          <p:cNvPr id="6" name="Group 14">
            <a:extLst>
              <a:ext uri="{FF2B5EF4-FFF2-40B4-BE49-F238E27FC236}">
                <a16:creationId xmlns:a16="http://schemas.microsoft.com/office/drawing/2014/main" id="{1DFE253B-2532-96B1-52BE-E80A87B7E146}"/>
              </a:ext>
            </a:extLst>
          </p:cNvPr>
          <p:cNvGrpSpPr>
            <a:grpSpLocks/>
          </p:cNvGrpSpPr>
          <p:nvPr/>
        </p:nvGrpSpPr>
        <p:grpSpPr bwMode="auto">
          <a:xfrm>
            <a:off x="634913" y="1026253"/>
            <a:ext cx="4876801" cy="8361424"/>
            <a:chOff x="1122551" y="898341"/>
            <a:chExt cx="4876800" cy="8361424"/>
          </a:xfrm>
        </p:grpSpPr>
        <p:sp>
          <p:nvSpPr>
            <p:cNvPr id="7" name="Arc 6">
              <a:extLst>
                <a:ext uri="{FF2B5EF4-FFF2-40B4-BE49-F238E27FC236}">
                  <a16:creationId xmlns:a16="http://schemas.microsoft.com/office/drawing/2014/main" id="{B8A64623-CB01-B249-A8D7-03EEC6A8A965}"/>
                </a:ext>
              </a:extLst>
            </p:cNvPr>
            <p:cNvSpPr/>
            <p:nvPr/>
          </p:nvSpPr>
          <p:spPr>
            <a:xfrm rot="10800000">
              <a:off x="1122551" y="898341"/>
              <a:ext cx="4876800" cy="8361424"/>
            </a:xfrm>
            <a:prstGeom prst="arc">
              <a:avLst>
                <a:gd name="adj1" fmla="val 21536996"/>
                <a:gd name="adj2" fmla="val 5201157"/>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10" name="Picture 12" descr="ASLAM LOGO.jpg">
              <a:extLst>
                <a:ext uri="{FF2B5EF4-FFF2-40B4-BE49-F238E27FC236}">
                  <a16:creationId xmlns:a16="http://schemas.microsoft.com/office/drawing/2014/main" id="{743ADB18-59BB-B540-00AD-915CBEF2C6EB}"/>
                </a:ext>
              </a:extLst>
            </p:cNvPr>
            <p:cNvPicPr>
              <a:picLocks noChangeAspect="1" noChangeArrowheads="1"/>
            </p:cNvPicPr>
            <p:nvPr/>
          </p:nvPicPr>
          <p:blipFill>
            <a:blip r:embed="rId5" cstate="print"/>
            <a:srcRect/>
            <a:stretch>
              <a:fillRect/>
            </a:stretch>
          </p:blipFill>
          <p:spPr bwMode="auto">
            <a:xfrm>
              <a:off x="1313871" y="1078071"/>
              <a:ext cx="1984077" cy="1754761"/>
            </a:xfrm>
            <a:prstGeom prst="rect">
              <a:avLst/>
            </a:prstGeom>
            <a:noFill/>
            <a:ln w="9525">
              <a:noFill/>
              <a:miter lim="800000"/>
              <a:headEnd/>
              <a:tailEnd/>
            </a:ln>
          </p:spPr>
        </p:pic>
      </p:grpSp>
      <p:sp>
        <p:nvSpPr>
          <p:cNvPr id="5" name="Title 2">
            <a:extLst>
              <a:ext uri="{FF2B5EF4-FFF2-40B4-BE49-F238E27FC236}">
                <a16:creationId xmlns:a16="http://schemas.microsoft.com/office/drawing/2014/main" id="{5CE0BADA-9FBE-D1A5-FE3C-DC6BA6179659}"/>
              </a:ext>
            </a:extLst>
          </p:cNvPr>
          <p:cNvSpPr txBox="1">
            <a:spLocks/>
          </p:cNvSpPr>
          <p:nvPr/>
        </p:nvSpPr>
        <p:spPr>
          <a:xfrm>
            <a:off x="0" y="1047"/>
            <a:ext cx="945084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AFREF</a:t>
            </a:r>
          </a:p>
        </p:txBody>
      </p:sp>
    </p:spTree>
    <p:extLst>
      <p:ext uri="{BB962C8B-B14F-4D97-AF65-F5344CB8AC3E}">
        <p14:creationId xmlns:p14="http://schemas.microsoft.com/office/powerpoint/2010/main" val="386324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CC8BD94-4174-4EC8-A943-A0482B8E95C4}"/>
              </a:ext>
            </a:extLst>
          </p:cNvPr>
          <p:cNvSpPr>
            <a:spLocks noGrp="1"/>
          </p:cNvSpPr>
          <p:nvPr>
            <p:ph idx="1"/>
          </p:nvPr>
        </p:nvSpPr>
        <p:spPr>
          <a:xfrm>
            <a:off x="609600" y="1600201"/>
            <a:ext cx="7502624" cy="5141167"/>
          </a:xfrm>
        </p:spPr>
        <p:txBody>
          <a:bodyPr>
            <a:normAutofit/>
          </a:bodyPr>
          <a:lstStyle/>
          <a:p>
            <a:r>
              <a:rPr lang="en-GB" sz="2400" dirty="0"/>
              <a:t>Africa is characterised by a multitude of different non-geocentric datums, ellipsoids and different projections.</a:t>
            </a:r>
          </a:p>
          <a:p>
            <a:r>
              <a:rPr lang="en-GB" sz="2400" dirty="0"/>
              <a:t>Problem is compounded by lack of authoritative and published information and publicly available information for many countries.</a:t>
            </a:r>
          </a:p>
          <a:p>
            <a:r>
              <a:rPr lang="en-GB" sz="2400" dirty="0"/>
              <a:t>Records of legacy systems either destroyed or not well preserved.</a:t>
            </a:r>
          </a:p>
          <a:p>
            <a:endParaRPr lang="en-ZA" dirty="0"/>
          </a:p>
        </p:txBody>
      </p:sp>
      <p:pic>
        <p:nvPicPr>
          <p:cNvPr id="1026" name="Picture 2">
            <a:extLst>
              <a:ext uri="{FF2B5EF4-FFF2-40B4-BE49-F238E27FC236}">
                <a16:creationId xmlns:a16="http://schemas.microsoft.com/office/drawing/2014/main" id="{79A91E5C-F395-5A16-3AC0-02FD0DCADC0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981" t="33524" r="22630" b="17812"/>
          <a:stretch/>
        </p:blipFill>
        <p:spPr bwMode="auto">
          <a:xfrm>
            <a:off x="8400256" y="4453329"/>
            <a:ext cx="3528392" cy="208431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C3E76D0-D6C2-5EC9-B42F-5D5F0BF78218}"/>
              </a:ext>
            </a:extLst>
          </p:cNvPr>
          <p:cNvPicPr>
            <a:picLocks noChangeAspect="1"/>
          </p:cNvPicPr>
          <p:nvPr/>
        </p:nvPicPr>
        <p:blipFill>
          <a:blip r:embed="rId4"/>
          <a:stretch>
            <a:fillRect/>
          </a:stretch>
        </p:blipFill>
        <p:spPr>
          <a:xfrm>
            <a:off x="8184232" y="1590222"/>
            <a:ext cx="3528392" cy="2089560"/>
          </a:xfrm>
          <a:prstGeom prst="rect">
            <a:avLst/>
          </a:prstGeom>
        </p:spPr>
      </p:pic>
      <p:sp>
        <p:nvSpPr>
          <p:cNvPr id="2" name="Title 2">
            <a:extLst>
              <a:ext uri="{FF2B5EF4-FFF2-40B4-BE49-F238E27FC236}">
                <a16:creationId xmlns:a16="http://schemas.microsoft.com/office/drawing/2014/main" id="{D9CBC0C8-9693-C3AC-6C84-9779A644C46B}"/>
              </a:ext>
            </a:extLst>
          </p:cNvPr>
          <p:cNvSpPr txBox="1">
            <a:spLocks/>
          </p:cNvSpPr>
          <p:nvPr/>
        </p:nvSpPr>
        <p:spPr>
          <a:xfrm>
            <a:off x="0" y="1047"/>
            <a:ext cx="945084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AFREF</a:t>
            </a:r>
          </a:p>
        </p:txBody>
      </p:sp>
    </p:spTree>
    <p:extLst>
      <p:ext uri="{BB962C8B-B14F-4D97-AF65-F5344CB8AC3E}">
        <p14:creationId xmlns:p14="http://schemas.microsoft.com/office/powerpoint/2010/main" val="4037081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CC8BD94-4174-4EC8-A943-A0482B8E95C4}"/>
              </a:ext>
            </a:extLst>
          </p:cNvPr>
          <p:cNvSpPr>
            <a:spLocks noGrp="1"/>
          </p:cNvSpPr>
          <p:nvPr>
            <p:ph idx="1"/>
          </p:nvPr>
        </p:nvSpPr>
        <p:spPr/>
        <p:txBody>
          <a:bodyPr>
            <a:normAutofit/>
          </a:bodyPr>
          <a:lstStyle/>
          <a:p>
            <a:r>
              <a:rPr lang="en-GB" dirty="0"/>
              <a:t>Economic and socio-political cost of ambiguously defined rights in land and position of infrastructure.</a:t>
            </a:r>
          </a:p>
          <a:p>
            <a:r>
              <a:rPr lang="en-GB" dirty="0"/>
              <a:t>Unclear strategy within countries as to appropriate datums, projections and transformations to use.</a:t>
            </a:r>
          </a:p>
          <a:p>
            <a:r>
              <a:rPr lang="en-GB" dirty="0"/>
              <a:t>Confusion and delays in cross-border projects: -  transport corridors, mapping projects, conservation and environment, exploitation of mineral resources</a:t>
            </a:r>
          </a:p>
          <a:p>
            <a:r>
              <a:rPr lang="en-GB" dirty="0"/>
              <a:t>Uncertainty and conflict regarding international borders</a:t>
            </a:r>
            <a:endParaRPr lang="en-ZA" dirty="0"/>
          </a:p>
        </p:txBody>
      </p:sp>
      <p:sp>
        <p:nvSpPr>
          <p:cNvPr id="2" name="Title 2">
            <a:extLst>
              <a:ext uri="{FF2B5EF4-FFF2-40B4-BE49-F238E27FC236}">
                <a16:creationId xmlns:a16="http://schemas.microsoft.com/office/drawing/2014/main" id="{2322B840-02FA-FC80-7476-05347B5741D6}"/>
              </a:ext>
            </a:extLst>
          </p:cNvPr>
          <p:cNvSpPr txBox="1">
            <a:spLocks/>
          </p:cNvSpPr>
          <p:nvPr/>
        </p:nvSpPr>
        <p:spPr>
          <a:xfrm>
            <a:off x="0" y="1047"/>
            <a:ext cx="945084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AFREF</a:t>
            </a:r>
          </a:p>
        </p:txBody>
      </p:sp>
    </p:spTree>
    <p:extLst>
      <p:ext uri="{BB962C8B-B14F-4D97-AF65-F5344CB8AC3E}">
        <p14:creationId xmlns:p14="http://schemas.microsoft.com/office/powerpoint/2010/main" val="2656425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5FAB41-9725-47A7-8203-737713B4733C}"/>
              </a:ext>
            </a:extLst>
          </p:cNvPr>
          <p:cNvSpPr>
            <a:spLocks noGrp="1"/>
          </p:cNvSpPr>
          <p:nvPr>
            <p:ph idx="1"/>
          </p:nvPr>
        </p:nvSpPr>
        <p:spPr>
          <a:xfrm>
            <a:off x="609600" y="1600201"/>
            <a:ext cx="10972800" cy="4983161"/>
          </a:xfrm>
        </p:spPr>
        <p:txBody>
          <a:bodyPr>
            <a:normAutofit fontScale="92500" lnSpcReduction="10000"/>
          </a:bodyPr>
          <a:lstStyle/>
          <a:p>
            <a:r>
              <a:rPr lang="en-ZA" dirty="0"/>
              <a:t>The concept of using GNSS to unify the reference frames in Africa was first proposed at the Global Spatial Data Infrastructure (GSDI) meeting held in Cape Town, South Africa, in 2000. </a:t>
            </a:r>
          </a:p>
          <a:p>
            <a:r>
              <a:rPr lang="en-ZA" dirty="0"/>
              <a:t>Since then, many meetings and workshops have been held to address AFREF. </a:t>
            </a:r>
          </a:p>
          <a:p>
            <a:r>
              <a:rPr lang="en-ZA" dirty="0"/>
              <a:t>In 2002, AFREF was formalised as a project within UNECA .. Windhoek Declaration.</a:t>
            </a:r>
          </a:p>
          <a:p>
            <a:r>
              <a:rPr lang="en-US" dirty="0"/>
              <a:t>1</a:t>
            </a:r>
            <a:r>
              <a:rPr lang="en-US" baseline="30000" dirty="0"/>
              <a:t>st</a:t>
            </a:r>
            <a:r>
              <a:rPr lang="en-US" dirty="0"/>
              <a:t> AFREF WG Meeting held in April 2016 during 4th High Level Forum UN-GGIM at UNECA</a:t>
            </a:r>
          </a:p>
          <a:p>
            <a:r>
              <a:rPr lang="en-US" dirty="0"/>
              <a:t>2</a:t>
            </a:r>
            <a:r>
              <a:rPr lang="en-US" baseline="30000" dirty="0"/>
              <a:t>nd</a:t>
            </a:r>
            <a:r>
              <a:rPr lang="en-US" dirty="0"/>
              <a:t> AFREF WG Meeting held in Nov. 2017 during Africa GIS2017 at UNECA</a:t>
            </a:r>
          </a:p>
          <a:p>
            <a:r>
              <a:rPr lang="en-US" dirty="0"/>
              <a:t>3</a:t>
            </a:r>
            <a:r>
              <a:rPr lang="en-US" baseline="30000" dirty="0"/>
              <a:t>rd</a:t>
            </a:r>
            <a:r>
              <a:rPr lang="en-US" dirty="0"/>
              <a:t> AFREF WG in in April 2018 at UNECA, Addis, where proposal was made for revised governing structure</a:t>
            </a:r>
          </a:p>
          <a:p>
            <a:r>
              <a:rPr lang="en-US" dirty="0"/>
              <a:t>Then , </a:t>
            </a:r>
            <a:r>
              <a:rPr lang="en-US" dirty="0" err="1"/>
              <a:t>Covid</a:t>
            </a:r>
            <a:r>
              <a:rPr lang="en-US" dirty="0"/>
              <a:t>…. No subsequent meetings nor progress reports.</a:t>
            </a:r>
          </a:p>
          <a:p>
            <a:endParaRPr lang="en-ZA" dirty="0"/>
          </a:p>
        </p:txBody>
      </p:sp>
      <p:pic>
        <p:nvPicPr>
          <p:cNvPr id="2052" name="Picture 4" descr="Sad Emoji Clipart: Expressive Image with Frown and Teardrop">
            <a:extLst>
              <a:ext uri="{FF2B5EF4-FFF2-40B4-BE49-F238E27FC236}">
                <a16:creationId xmlns:a16="http://schemas.microsoft.com/office/drawing/2014/main" id="{BE617EC4-10C5-4CD8-A5A1-B664B82FA6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8408" y="5753312"/>
            <a:ext cx="1008112" cy="101261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a:extLst>
              <a:ext uri="{FF2B5EF4-FFF2-40B4-BE49-F238E27FC236}">
                <a16:creationId xmlns:a16="http://schemas.microsoft.com/office/drawing/2014/main" id="{D0267BF5-2F0D-4795-0CF6-E0779CC8F359}"/>
              </a:ext>
            </a:extLst>
          </p:cNvPr>
          <p:cNvSpPr txBox="1">
            <a:spLocks/>
          </p:cNvSpPr>
          <p:nvPr/>
        </p:nvSpPr>
        <p:spPr>
          <a:xfrm>
            <a:off x="0" y="1047"/>
            <a:ext cx="945084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AFREF</a:t>
            </a:r>
          </a:p>
        </p:txBody>
      </p:sp>
    </p:spTree>
    <p:extLst>
      <p:ext uri="{BB962C8B-B14F-4D97-AF65-F5344CB8AC3E}">
        <p14:creationId xmlns:p14="http://schemas.microsoft.com/office/powerpoint/2010/main" val="3024316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EBA7E0-2219-4C52-8053-A87712BCB1D6}"/>
              </a:ext>
            </a:extLst>
          </p:cNvPr>
          <p:cNvSpPr>
            <a:spLocks noGrp="1"/>
          </p:cNvSpPr>
          <p:nvPr>
            <p:ph idx="1"/>
          </p:nvPr>
        </p:nvSpPr>
        <p:spPr>
          <a:xfrm>
            <a:off x="609600" y="1600201"/>
            <a:ext cx="10972800" cy="5141167"/>
          </a:xfrm>
        </p:spPr>
        <p:txBody>
          <a:bodyPr>
            <a:normAutofit/>
          </a:bodyPr>
          <a:lstStyle/>
          <a:p>
            <a:r>
              <a:rPr lang="en-US" sz="2800" dirty="0"/>
              <a:t>AFREF WG formed in November 2015 among other four (4) WGs for Africa.</a:t>
            </a:r>
            <a:br>
              <a:rPr lang="en-US" sz="2800" dirty="0"/>
            </a:br>
            <a:r>
              <a:rPr lang="en-US" sz="2800" dirty="0"/>
              <a:t>Membership: Kenya - Chair, Botswana, Nigeria, Morocco, Gabon; RCMRD, AFRIGIS, UNECA. This has been dysfunctional since 2018.</a:t>
            </a:r>
          </a:p>
          <a:p>
            <a:r>
              <a:rPr lang="en-ZA" sz="2800" dirty="0"/>
              <a:t>At the 10</a:t>
            </a:r>
            <a:r>
              <a:rPr lang="en-ZA" sz="2800" baseline="30000" dirty="0"/>
              <a:t>th</a:t>
            </a:r>
            <a:r>
              <a:rPr lang="en-ZA" sz="2800" dirty="0"/>
              <a:t> meeting of the </a:t>
            </a:r>
            <a:r>
              <a:rPr lang="en-GB" sz="2800" dirty="0"/>
              <a:t>Regional Committee of United Nations Global Geospatial Information Management for Africa, held in </a:t>
            </a:r>
            <a:r>
              <a:rPr lang="en-US" sz="2800" dirty="0"/>
              <a:t>Addis Ababa (hybrid), 30 October–1 November 2024, it was resolved to </a:t>
            </a:r>
            <a:r>
              <a:rPr lang="en-GB" sz="2800" dirty="0"/>
              <a:t>reinstate an executive working group of the Regional Committee in Geodesy</a:t>
            </a:r>
          </a:p>
          <a:p>
            <a:r>
              <a:rPr lang="en-GB" sz="2800" dirty="0"/>
              <a:t>Africa cannot afford to lose momentum to formalise this and confirm the TOR.</a:t>
            </a:r>
            <a:endParaRPr lang="en-ZA" sz="2800" dirty="0"/>
          </a:p>
          <a:p>
            <a:endParaRPr lang="en-ZA" sz="2800" dirty="0"/>
          </a:p>
        </p:txBody>
      </p:sp>
      <p:sp>
        <p:nvSpPr>
          <p:cNvPr id="4" name="Title 2">
            <a:extLst>
              <a:ext uri="{FF2B5EF4-FFF2-40B4-BE49-F238E27FC236}">
                <a16:creationId xmlns:a16="http://schemas.microsoft.com/office/drawing/2014/main" id="{43488CF0-F515-1BCB-67DD-99A4872F70B8}"/>
              </a:ext>
            </a:extLst>
          </p:cNvPr>
          <p:cNvSpPr txBox="1">
            <a:spLocks/>
          </p:cNvSpPr>
          <p:nvPr/>
        </p:nvSpPr>
        <p:spPr>
          <a:xfrm>
            <a:off x="0" y="1047"/>
            <a:ext cx="945084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AFREF</a:t>
            </a:r>
          </a:p>
        </p:txBody>
      </p:sp>
    </p:spTree>
    <p:extLst>
      <p:ext uri="{BB962C8B-B14F-4D97-AF65-F5344CB8AC3E}">
        <p14:creationId xmlns:p14="http://schemas.microsoft.com/office/powerpoint/2010/main" val="2943086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5CB0CFDE-5E57-F0B2-D5C3-31174EF2C73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2471" b="17619"/>
          <a:stretch/>
        </p:blipFill>
        <p:spPr bwMode="auto">
          <a:xfrm>
            <a:off x="609600" y="1600201"/>
            <a:ext cx="10972800" cy="4525963"/>
          </a:xfrm>
          <a:prstGeom prst="rect">
            <a:avLst/>
          </a:prstGeom>
          <a:solidFill>
            <a:srgbClr val="FFFFFF"/>
          </a:solidFill>
        </p:spPr>
      </p:pic>
      <p:sp>
        <p:nvSpPr>
          <p:cNvPr id="5" name="TextBox 4">
            <a:extLst>
              <a:ext uri="{FF2B5EF4-FFF2-40B4-BE49-F238E27FC236}">
                <a16:creationId xmlns:a16="http://schemas.microsoft.com/office/drawing/2014/main" id="{77FED672-B0CC-35DE-C9FA-C8EF61203F0E}"/>
              </a:ext>
            </a:extLst>
          </p:cNvPr>
          <p:cNvSpPr txBox="1"/>
          <p:nvPr/>
        </p:nvSpPr>
        <p:spPr>
          <a:xfrm>
            <a:off x="2279576" y="6521434"/>
            <a:ext cx="9433048" cy="461665"/>
          </a:xfrm>
          <a:prstGeom prst="rect">
            <a:avLst/>
          </a:prstGeom>
          <a:noFill/>
        </p:spPr>
        <p:txBody>
          <a:bodyPr wrap="square">
            <a:spAutoFit/>
          </a:bodyPr>
          <a:lstStyle/>
          <a:p>
            <a:r>
              <a:rPr lang="en-ZA" sz="1200" dirty="0">
                <a:hlinkClick r:id="rId3"/>
              </a:rPr>
              <a:t>https://itrf.ign.fr/images/solutions/itrf2020-u2023/ITRF2020-u2023-NNRST-stations.png</a:t>
            </a:r>
            <a:endParaRPr lang="en-ZA" sz="1200" dirty="0"/>
          </a:p>
          <a:p>
            <a:endParaRPr lang="en-ZA" sz="1100" dirty="0"/>
          </a:p>
        </p:txBody>
      </p:sp>
      <p:sp>
        <p:nvSpPr>
          <p:cNvPr id="7" name="Freeform: Shape 6">
            <a:extLst>
              <a:ext uri="{FF2B5EF4-FFF2-40B4-BE49-F238E27FC236}">
                <a16:creationId xmlns:a16="http://schemas.microsoft.com/office/drawing/2014/main" id="{28849C00-897D-E699-B1CD-91F0675F90B5}"/>
              </a:ext>
            </a:extLst>
          </p:cNvPr>
          <p:cNvSpPr/>
          <p:nvPr/>
        </p:nvSpPr>
        <p:spPr>
          <a:xfrm>
            <a:off x="5517799" y="2683565"/>
            <a:ext cx="1996906" cy="2733261"/>
          </a:xfrm>
          <a:custGeom>
            <a:avLst/>
            <a:gdLst>
              <a:gd name="connsiteX0" fmla="*/ 336349 w 1996906"/>
              <a:gd name="connsiteY0" fmla="*/ 218661 h 2733261"/>
              <a:gd name="connsiteX1" fmla="*/ 276714 w 1996906"/>
              <a:gd name="connsiteY1" fmla="*/ 337931 h 2733261"/>
              <a:gd name="connsiteX2" fmla="*/ 256836 w 1996906"/>
              <a:gd name="connsiteY2" fmla="*/ 377687 h 2733261"/>
              <a:gd name="connsiteX3" fmla="*/ 246897 w 1996906"/>
              <a:gd name="connsiteY3" fmla="*/ 407505 h 2733261"/>
              <a:gd name="connsiteX4" fmla="*/ 217079 w 1996906"/>
              <a:gd name="connsiteY4" fmla="*/ 437322 h 2733261"/>
              <a:gd name="connsiteX5" fmla="*/ 177323 w 1996906"/>
              <a:gd name="connsiteY5" fmla="*/ 487018 h 2733261"/>
              <a:gd name="connsiteX6" fmla="*/ 157444 w 1996906"/>
              <a:gd name="connsiteY6" fmla="*/ 516835 h 2733261"/>
              <a:gd name="connsiteX7" fmla="*/ 107749 w 1996906"/>
              <a:gd name="connsiteY7" fmla="*/ 546652 h 2733261"/>
              <a:gd name="connsiteX8" fmla="*/ 87871 w 1996906"/>
              <a:gd name="connsiteY8" fmla="*/ 616226 h 2733261"/>
              <a:gd name="connsiteX9" fmla="*/ 77931 w 1996906"/>
              <a:gd name="connsiteY9" fmla="*/ 646044 h 2733261"/>
              <a:gd name="connsiteX10" fmla="*/ 38175 w 1996906"/>
              <a:gd name="connsiteY10" fmla="*/ 675861 h 2733261"/>
              <a:gd name="connsiteX11" fmla="*/ 38175 w 1996906"/>
              <a:gd name="connsiteY11" fmla="*/ 1043609 h 2733261"/>
              <a:gd name="connsiteX12" fmla="*/ 127627 w 1996906"/>
              <a:gd name="connsiteY12" fmla="*/ 1093305 h 2733261"/>
              <a:gd name="connsiteX13" fmla="*/ 157444 w 1996906"/>
              <a:gd name="connsiteY13" fmla="*/ 1123122 h 2733261"/>
              <a:gd name="connsiteX14" fmla="*/ 197201 w 1996906"/>
              <a:gd name="connsiteY14" fmla="*/ 1172818 h 2733261"/>
              <a:gd name="connsiteX15" fmla="*/ 286653 w 1996906"/>
              <a:gd name="connsiteY15" fmla="*/ 1252331 h 2733261"/>
              <a:gd name="connsiteX16" fmla="*/ 316471 w 1996906"/>
              <a:gd name="connsiteY16" fmla="*/ 1292087 h 2733261"/>
              <a:gd name="connsiteX17" fmla="*/ 743853 w 1996906"/>
              <a:gd name="connsiteY17" fmla="*/ 1540565 h 2733261"/>
              <a:gd name="connsiteX18" fmla="*/ 773671 w 1996906"/>
              <a:gd name="connsiteY18" fmla="*/ 1649896 h 2733261"/>
              <a:gd name="connsiteX19" fmla="*/ 783610 w 1996906"/>
              <a:gd name="connsiteY19" fmla="*/ 1709531 h 2733261"/>
              <a:gd name="connsiteX20" fmla="*/ 823366 w 1996906"/>
              <a:gd name="connsiteY20" fmla="*/ 1798983 h 2733261"/>
              <a:gd name="connsiteX21" fmla="*/ 833305 w 1996906"/>
              <a:gd name="connsiteY21" fmla="*/ 2027583 h 2733261"/>
              <a:gd name="connsiteX22" fmla="*/ 843244 w 1996906"/>
              <a:gd name="connsiteY22" fmla="*/ 2077278 h 2733261"/>
              <a:gd name="connsiteX23" fmla="*/ 853184 w 1996906"/>
              <a:gd name="connsiteY23" fmla="*/ 2166731 h 2733261"/>
              <a:gd name="connsiteX24" fmla="*/ 873062 w 1996906"/>
              <a:gd name="connsiteY24" fmla="*/ 2435087 h 2733261"/>
              <a:gd name="connsiteX25" fmla="*/ 902879 w 1996906"/>
              <a:gd name="connsiteY25" fmla="*/ 2544418 h 2733261"/>
              <a:gd name="connsiteX26" fmla="*/ 932697 w 1996906"/>
              <a:gd name="connsiteY26" fmla="*/ 2633870 h 2733261"/>
              <a:gd name="connsiteX27" fmla="*/ 962514 w 1996906"/>
              <a:gd name="connsiteY27" fmla="*/ 2713383 h 2733261"/>
              <a:gd name="connsiteX28" fmla="*/ 1071844 w 1996906"/>
              <a:gd name="connsiteY28" fmla="*/ 2723322 h 2733261"/>
              <a:gd name="connsiteX29" fmla="*/ 1131479 w 1996906"/>
              <a:gd name="connsiteY29" fmla="*/ 2733261 h 2733261"/>
              <a:gd name="connsiteX30" fmla="*/ 1270627 w 1996906"/>
              <a:gd name="connsiteY30" fmla="*/ 2723322 h 2733261"/>
              <a:gd name="connsiteX31" fmla="*/ 1379958 w 1996906"/>
              <a:gd name="connsiteY31" fmla="*/ 2653748 h 2733261"/>
              <a:gd name="connsiteX32" fmla="*/ 1399836 w 1996906"/>
              <a:gd name="connsiteY32" fmla="*/ 2613992 h 2733261"/>
              <a:gd name="connsiteX33" fmla="*/ 1439592 w 1996906"/>
              <a:gd name="connsiteY33" fmla="*/ 2514600 h 2733261"/>
              <a:gd name="connsiteX34" fmla="*/ 1469410 w 1996906"/>
              <a:gd name="connsiteY34" fmla="*/ 2484783 h 2733261"/>
              <a:gd name="connsiteX35" fmla="*/ 1509166 w 1996906"/>
              <a:gd name="connsiteY35" fmla="*/ 2385392 h 2733261"/>
              <a:gd name="connsiteX36" fmla="*/ 1548923 w 1996906"/>
              <a:gd name="connsiteY36" fmla="*/ 2295939 h 2733261"/>
              <a:gd name="connsiteX37" fmla="*/ 1618497 w 1996906"/>
              <a:gd name="connsiteY37" fmla="*/ 2077278 h 2733261"/>
              <a:gd name="connsiteX38" fmla="*/ 1648314 w 1996906"/>
              <a:gd name="connsiteY38" fmla="*/ 2017644 h 2733261"/>
              <a:gd name="connsiteX39" fmla="*/ 1688071 w 1996906"/>
              <a:gd name="connsiteY39" fmla="*/ 1948070 h 2733261"/>
              <a:gd name="connsiteX40" fmla="*/ 1717888 w 1996906"/>
              <a:gd name="connsiteY40" fmla="*/ 1808922 h 2733261"/>
              <a:gd name="connsiteX41" fmla="*/ 1747705 w 1996906"/>
              <a:gd name="connsiteY41" fmla="*/ 1769165 h 2733261"/>
              <a:gd name="connsiteX42" fmla="*/ 1807340 w 1996906"/>
              <a:gd name="connsiteY42" fmla="*/ 1709531 h 2733261"/>
              <a:gd name="connsiteX43" fmla="*/ 1827218 w 1996906"/>
              <a:gd name="connsiteY43" fmla="*/ 1689652 h 2733261"/>
              <a:gd name="connsiteX44" fmla="*/ 1866975 w 1996906"/>
              <a:gd name="connsiteY44" fmla="*/ 1649896 h 2733261"/>
              <a:gd name="connsiteX45" fmla="*/ 1876914 w 1996906"/>
              <a:gd name="connsiteY45" fmla="*/ 1540565 h 2733261"/>
              <a:gd name="connsiteX46" fmla="*/ 1896792 w 1996906"/>
              <a:gd name="connsiteY46" fmla="*/ 1470992 h 2733261"/>
              <a:gd name="connsiteX47" fmla="*/ 1936549 w 1996906"/>
              <a:gd name="connsiteY47" fmla="*/ 1292087 h 2733261"/>
              <a:gd name="connsiteX48" fmla="*/ 1946488 w 1996906"/>
              <a:gd name="connsiteY48" fmla="*/ 1232452 h 2733261"/>
              <a:gd name="connsiteX49" fmla="*/ 1966366 w 1996906"/>
              <a:gd name="connsiteY49" fmla="*/ 1202635 h 2733261"/>
              <a:gd name="connsiteX50" fmla="*/ 1986244 w 1996906"/>
              <a:gd name="connsiteY50" fmla="*/ 1123122 h 2733261"/>
              <a:gd name="connsiteX51" fmla="*/ 1956427 w 1996906"/>
              <a:gd name="connsiteY51" fmla="*/ 864705 h 2733261"/>
              <a:gd name="connsiteX52" fmla="*/ 1916671 w 1996906"/>
              <a:gd name="connsiteY52" fmla="*/ 854765 h 2733261"/>
              <a:gd name="connsiteX53" fmla="*/ 1857036 w 1996906"/>
              <a:gd name="connsiteY53" fmla="*/ 834887 h 2733261"/>
              <a:gd name="connsiteX54" fmla="*/ 1817279 w 1996906"/>
              <a:gd name="connsiteY54" fmla="*/ 805070 h 2733261"/>
              <a:gd name="connsiteX55" fmla="*/ 1787462 w 1996906"/>
              <a:gd name="connsiteY55" fmla="*/ 755374 h 2733261"/>
              <a:gd name="connsiteX56" fmla="*/ 1777523 w 1996906"/>
              <a:gd name="connsiteY56" fmla="*/ 725557 h 2733261"/>
              <a:gd name="connsiteX57" fmla="*/ 1757644 w 1996906"/>
              <a:gd name="connsiteY57" fmla="*/ 675861 h 2733261"/>
              <a:gd name="connsiteX58" fmla="*/ 1727827 w 1996906"/>
              <a:gd name="connsiteY58" fmla="*/ 626165 h 2733261"/>
              <a:gd name="connsiteX59" fmla="*/ 1717888 w 1996906"/>
              <a:gd name="connsiteY59" fmla="*/ 596348 h 2733261"/>
              <a:gd name="connsiteX60" fmla="*/ 1707949 w 1996906"/>
              <a:gd name="connsiteY60" fmla="*/ 556592 h 2733261"/>
              <a:gd name="connsiteX61" fmla="*/ 1658253 w 1996906"/>
              <a:gd name="connsiteY61" fmla="*/ 506896 h 2733261"/>
              <a:gd name="connsiteX62" fmla="*/ 1598618 w 1996906"/>
              <a:gd name="connsiteY62" fmla="*/ 496957 h 2733261"/>
              <a:gd name="connsiteX63" fmla="*/ 1578740 w 1996906"/>
              <a:gd name="connsiteY63" fmla="*/ 457200 h 2733261"/>
              <a:gd name="connsiteX64" fmla="*/ 1568801 w 1996906"/>
              <a:gd name="connsiteY64" fmla="*/ 417444 h 2733261"/>
              <a:gd name="connsiteX65" fmla="*/ 1538984 w 1996906"/>
              <a:gd name="connsiteY65" fmla="*/ 377687 h 2733261"/>
              <a:gd name="connsiteX66" fmla="*/ 1489288 w 1996906"/>
              <a:gd name="connsiteY66" fmla="*/ 278296 h 2733261"/>
              <a:gd name="connsiteX67" fmla="*/ 1459471 w 1996906"/>
              <a:gd name="connsiteY67" fmla="*/ 218661 h 2733261"/>
              <a:gd name="connsiteX68" fmla="*/ 1409775 w 1996906"/>
              <a:gd name="connsiteY68" fmla="*/ 149087 h 2733261"/>
              <a:gd name="connsiteX69" fmla="*/ 1290505 w 1996906"/>
              <a:gd name="connsiteY69" fmla="*/ 109331 h 2733261"/>
              <a:gd name="connsiteX70" fmla="*/ 1240810 w 1996906"/>
              <a:gd name="connsiteY70" fmla="*/ 89452 h 2733261"/>
              <a:gd name="connsiteX71" fmla="*/ 1191114 w 1996906"/>
              <a:gd name="connsiteY71" fmla="*/ 79513 h 2733261"/>
              <a:gd name="connsiteX72" fmla="*/ 1042027 w 1996906"/>
              <a:gd name="connsiteY72" fmla="*/ 49696 h 2733261"/>
              <a:gd name="connsiteX73" fmla="*/ 743853 w 1996906"/>
              <a:gd name="connsiteY73" fmla="*/ 0 h 2733261"/>
              <a:gd name="connsiteX74" fmla="*/ 634523 w 1996906"/>
              <a:gd name="connsiteY74" fmla="*/ 9939 h 2733261"/>
              <a:gd name="connsiteX75" fmla="*/ 435740 w 1996906"/>
              <a:gd name="connsiteY75" fmla="*/ 99392 h 2733261"/>
              <a:gd name="connsiteX76" fmla="*/ 415862 w 1996906"/>
              <a:gd name="connsiteY76" fmla="*/ 208722 h 2733261"/>
              <a:gd name="connsiteX77" fmla="*/ 336349 w 1996906"/>
              <a:gd name="connsiteY77" fmla="*/ 218661 h 2733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996906" h="2733261">
                <a:moveTo>
                  <a:pt x="336349" y="218661"/>
                </a:moveTo>
                <a:cubicBezTo>
                  <a:pt x="313158" y="240196"/>
                  <a:pt x="323498" y="235006"/>
                  <a:pt x="276714" y="337931"/>
                </a:cubicBezTo>
                <a:cubicBezTo>
                  <a:pt x="270583" y="351419"/>
                  <a:pt x="262672" y="364069"/>
                  <a:pt x="256836" y="377687"/>
                </a:cubicBezTo>
                <a:cubicBezTo>
                  <a:pt x="252709" y="387317"/>
                  <a:pt x="252709" y="398788"/>
                  <a:pt x="246897" y="407505"/>
                </a:cubicBezTo>
                <a:cubicBezTo>
                  <a:pt x="239100" y="419200"/>
                  <a:pt x="226335" y="426744"/>
                  <a:pt x="217079" y="437322"/>
                </a:cubicBezTo>
                <a:cubicBezTo>
                  <a:pt x="203110" y="453287"/>
                  <a:pt x="190051" y="470047"/>
                  <a:pt x="177323" y="487018"/>
                </a:cubicBezTo>
                <a:cubicBezTo>
                  <a:pt x="170156" y="496574"/>
                  <a:pt x="166514" y="509061"/>
                  <a:pt x="157444" y="516835"/>
                </a:cubicBezTo>
                <a:cubicBezTo>
                  <a:pt x="142777" y="529407"/>
                  <a:pt x="124314" y="536713"/>
                  <a:pt x="107749" y="546652"/>
                </a:cubicBezTo>
                <a:cubicBezTo>
                  <a:pt x="101123" y="569843"/>
                  <a:pt x="94802" y="593124"/>
                  <a:pt x="87871" y="616226"/>
                </a:cubicBezTo>
                <a:cubicBezTo>
                  <a:pt x="84860" y="626261"/>
                  <a:pt x="84638" y="637995"/>
                  <a:pt x="77931" y="646044"/>
                </a:cubicBezTo>
                <a:cubicBezTo>
                  <a:pt x="67326" y="658770"/>
                  <a:pt x="51427" y="665922"/>
                  <a:pt x="38175" y="675861"/>
                </a:cubicBezTo>
                <a:cubicBezTo>
                  <a:pt x="-16852" y="813431"/>
                  <a:pt x="-8425" y="771774"/>
                  <a:pt x="38175" y="1043609"/>
                </a:cubicBezTo>
                <a:cubicBezTo>
                  <a:pt x="41655" y="1063911"/>
                  <a:pt x="116995" y="1089052"/>
                  <a:pt x="127627" y="1093305"/>
                </a:cubicBezTo>
                <a:cubicBezTo>
                  <a:pt x="137566" y="1103244"/>
                  <a:pt x="148188" y="1112544"/>
                  <a:pt x="157444" y="1123122"/>
                </a:cubicBezTo>
                <a:cubicBezTo>
                  <a:pt x="171414" y="1139087"/>
                  <a:pt x="182200" y="1157817"/>
                  <a:pt x="197201" y="1172818"/>
                </a:cubicBezTo>
                <a:cubicBezTo>
                  <a:pt x="225411" y="1201028"/>
                  <a:pt x="258443" y="1224122"/>
                  <a:pt x="286653" y="1252331"/>
                </a:cubicBezTo>
                <a:cubicBezTo>
                  <a:pt x="298366" y="1264044"/>
                  <a:pt x="303282" y="1282064"/>
                  <a:pt x="316471" y="1292087"/>
                </a:cubicBezTo>
                <a:cubicBezTo>
                  <a:pt x="521030" y="1447552"/>
                  <a:pt x="523418" y="1435596"/>
                  <a:pt x="743853" y="1540565"/>
                </a:cubicBezTo>
                <a:cubicBezTo>
                  <a:pt x="753792" y="1577009"/>
                  <a:pt x="765019" y="1613125"/>
                  <a:pt x="773671" y="1649896"/>
                </a:cubicBezTo>
                <a:cubicBezTo>
                  <a:pt x="778287" y="1669513"/>
                  <a:pt x="777237" y="1690413"/>
                  <a:pt x="783610" y="1709531"/>
                </a:cubicBezTo>
                <a:cubicBezTo>
                  <a:pt x="793928" y="1740486"/>
                  <a:pt x="810114" y="1769166"/>
                  <a:pt x="823366" y="1798983"/>
                </a:cubicBezTo>
                <a:cubicBezTo>
                  <a:pt x="826679" y="1875183"/>
                  <a:pt x="827871" y="1951505"/>
                  <a:pt x="833305" y="2027583"/>
                </a:cubicBezTo>
                <a:cubicBezTo>
                  <a:pt x="834509" y="2044433"/>
                  <a:pt x="840855" y="2060555"/>
                  <a:pt x="843244" y="2077278"/>
                </a:cubicBezTo>
                <a:cubicBezTo>
                  <a:pt x="847487" y="2106978"/>
                  <a:pt x="849871" y="2136913"/>
                  <a:pt x="853184" y="2166731"/>
                </a:cubicBezTo>
                <a:cubicBezTo>
                  <a:pt x="858633" y="2275703"/>
                  <a:pt x="855739" y="2339811"/>
                  <a:pt x="873062" y="2435087"/>
                </a:cubicBezTo>
                <a:cubicBezTo>
                  <a:pt x="876808" y="2455692"/>
                  <a:pt x="900511" y="2536841"/>
                  <a:pt x="902879" y="2544418"/>
                </a:cubicBezTo>
                <a:cubicBezTo>
                  <a:pt x="912254" y="2574418"/>
                  <a:pt x="926533" y="2603050"/>
                  <a:pt x="932697" y="2633870"/>
                </a:cubicBezTo>
                <a:cubicBezTo>
                  <a:pt x="934468" y="2642726"/>
                  <a:pt x="940698" y="2706670"/>
                  <a:pt x="962514" y="2713383"/>
                </a:cubicBezTo>
                <a:cubicBezTo>
                  <a:pt x="997489" y="2724145"/>
                  <a:pt x="1035501" y="2719046"/>
                  <a:pt x="1071844" y="2723322"/>
                </a:cubicBezTo>
                <a:cubicBezTo>
                  <a:pt x="1091858" y="2725677"/>
                  <a:pt x="1111601" y="2729948"/>
                  <a:pt x="1131479" y="2733261"/>
                </a:cubicBezTo>
                <a:cubicBezTo>
                  <a:pt x="1177862" y="2729948"/>
                  <a:pt x="1224759" y="2730967"/>
                  <a:pt x="1270627" y="2723322"/>
                </a:cubicBezTo>
                <a:cubicBezTo>
                  <a:pt x="1296161" y="2719066"/>
                  <a:pt x="1374720" y="2657490"/>
                  <a:pt x="1379958" y="2653748"/>
                </a:cubicBezTo>
                <a:cubicBezTo>
                  <a:pt x="1386584" y="2640496"/>
                  <a:pt x="1394000" y="2627610"/>
                  <a:pt x="1399836" y="2613992"/>
                </a:cubicBezTo>
                <a:cubicBezTo>
                  <a:pt x="1421577" y="2563262"/>
                  <a:pt x="1396440" y="2586520"/>
                  <a:pt x="1439592" y="2514600"/>
                </a:cubicBezTo>
                <a:cubicBezTo>
                  <a:pt x="1446824" y="2502547"/>
                  <a:pt x="1459471" y="2494722"/>
                  <a:pt x="1469410" y="2484783"/>
                </a:cubicBezTo>
                <a:cubicBezTo>
                  <a:pt x="1482662" y="2451653"/>
                  <a:pt x="1494864" y="2418083"/>
                  <a:pt x="1509166" y="2385392"/>
                </a:cubicBezTo>
                <a:cubicBezTo>
                  <a:pt x="1531969" y="2333270"/>
                  <a:pt x="1537472" y="2338882"/>
                  <a:pt x="1548923" y="2295939"/>
                </a:cubicBezTo>
                <a:cubicBezTo>
                  <a:pt x="1574851" y="2198707"/>
                  <a:pt x="1574442" y="2165388"/>
                  <a:pt x="1618497" y="2077278"/>
                </a:cubicBezTo>
                <a:cubicBezTo>
                  <a:pt x="1628436" y="2057400"/>
                  <a:pt x="1637521" y="2037072"/>
                  <a:pt x="1648314" y="2017644"/>
                </a:cubicBezTo>
                <a:cubicBezTo>
                  <a:pt x="1718576" y="1891170"/>
                  <a:pt x="1610550" y="2103104"/>
                  <a:pt x="1688071" y="1948070"/>
                </a:cubicBezTo>
                <a:cubicBezTo>
                  <a:pt x="1693692" y="1919963"/>
                  <a:pt x="1712983" y="1821675"/>
                  <a:pt x="1717888" y="1808922"/>
                </a:cubicBezTo>
                <a:cubicBezTo>
                  <a:pt x="1723835" y="1793461"/>
                  <a:pt x="1736623" y="1781478"/>
                  <a:pt x="1747705" y="1769165"/>
                </a:cubicBezTo>
                <a:cubicBezTo>
                  <a:pt x="1766511" y="1748270"/>
                  <a:pt x="1787462" y="1729409"/>
                  <a:pt x="1807340" y="1709531"/>
                </a:cubicBezTo>
                <a:lnTo>
                  <a:pt x="1827218" y="1689652"/>
                </a:lnTo>
                <a:lnTo>
                  <a:pt x="1866975" y="1649896"/>
                </a:lnTo>
                <a:cubicBezTo>
                  <a:pt x="1870288" y="1613452"/>
                  <a:pt x="1870898" y="1576661"/>
                  <a:pt x="1876914" y="1540565"/>
                </a:cubicBezTo>
                <a:cubicBezTo>
                  <a:pt x="1880879" y="1516774"/>
                  <a:pt x="1892601" y="1494744"/>
                  <a:pt x="1896792" y="1470992"/>
                </a:cubicBezTo>
                <a:cubicBezTo>
                  <a:pt x="1927972" y="1294303"/>
                  <a:pt x="1879376" y="1444545"/>
                  <a:pt x="1936549" y="1292087"/>
                </a:cubicBezTo>
                <a:cubicBezTo>
                  <a:pt x="1939862" y="1272209"/>
                  <a:pt x="1940115" y="1251570"/>
                  <a:pt x="1946488" y="1232452"/>
                </a:cubicBezTo>
                <a:cubicBezTo>
                  <a:pt x="1950265" y="1221120"/>
                  <a:pt x="1962284" y="1213861"/>
                  <a:pt x="1966366" y="1202635"/>
                </a:cubicBezTo>
                <a:cubicBezTo>
                  <a:pt x="1975702" y="1176960"/>
                  <a:pt x="1979618" y="1149626"/>
                  <a:pt x="1986244" y="1123122"/>
                </a:cubicBezTo>
                <a:cubicBezTo>
                  <a:pt x="1993239" y="1018208"/>
                  <a:pt x="2017507" y="956325"/>
                  <a:pt x="1956427" y="864705"/>
                </a:cubicBezTo>
                <a:cubicBezTo>
                  <a:pt x="1948850" y="853339"/>
                  <a:pt x="1929755" y="858690"/>
                  <a:pt x="1916671" y="854765"/>
                </a:cubicBezTo>
                <a:cubicBezTo>
                  <a:pt x="1896601" y="848744"/>
                  <a:pt x="1857036" y="834887"/>
                  <a:pt x="1857036" y="834887"/>
                </a:cubicBezTo>
                <a:cubicBezTo>
                  <a:pt x="1843784" y="824948"/>
                  <a:pt x="1828187" y="817537"/>
                  <a:pt x="1817279" y="805070"/>
                </a:cubicBezTo>
                <a:cubicBezTo>
                  <a:pt x="1804558" y="790532"/>
                  <a:pt x="1796101" y="772653"/>
                  <a:pt x="1787462" y="755374"/>
                </a:cubicBezTo>
                <a:cubicBezTo>
                  <a:pt x="1782777" y="746003"/>
                  <a:pt x="1781202" y="735367"/>
                  <a:pt x="1777523" y="725557"/>
                </a:cubicBezTo>
                <a:cubicBezTo>
                  <a:pt x="1771258" y="708852"/>
                  <a:pt x="1765623" y="691819"/>
                  <a:pt x="1757644" y="675861"/>
                </a:cubicBezTo>
                <a:cubicBezTo>
                  <a:pt x="1749005" y="658582"/>
                  <a:pt x="1736466" y="643444"/>
                  <a:pt x="1727827" y="626165"/>
                </a:cubicBezTo>
                <a:cubicBezTo>
                  <a:pt x="1723142" y="616794"/>
                  <a:pt x="1720766" y="606422"/>
                  <a:pt x="1717888" y="596348"/>
                </a:cubicBezTo>
                <a:cubicBezTo>
                  <a:pt x="1714135" y="583214"/>
                  <a:pt x="1715526" y="567958"/>
                  <a:pt x="1707949" y="556592"/>
                </a:cubicBezTo>
                <a:cubicBezTo>
                  <a:pt x="1694954" y="537100"/>
                  <a:pt x="1681361" y="510747"/>
                  <a:pt x="1658253" y="506896"/>
                </a:cubicBezTo>
                <a:lnTo>
                  <a:pt x="1598618" y="496957"/>
                </a:lnTo>
                <a:cubicBezTo>
                  <a:pt x="1591992" y="483705"/>
                  <a:pt x="1583942" y="471073"/>
                  <a:pt x="1578740" y="457200"/>
                </a:cubicBezTo>
                <a:cubicBezTo>
                  <a:pt x="1573944" y="444410"/>
                  <a:pt x="1574910" y="429662"/>
                  <a:pt x="1568801" y="417444"/>
                </a:cubicBezTo>
                <a:cubicBezTo>
                  <a:pt x="1561393" y="402628"/>
                  <a:pt x="1548923" y="390939"/>
                  <a:pt x="1538984" y="377687"/>
                </a:cubicBezTo>
                <a:cubicBezTo>
                  <a:pt x="1500460" y="262118"/>
                  <a:pt x="1542276" y="366610"/>
                  <a:pt x="1489288" y="278296"/>
                </a:cubicBezTo>
                <a:cubicBezTo>
                  <a:pt x="1477854" y="259239"/>
                  <a:pt x="1471119" y="237589"/>
                  <a:pt x="1459471" y="218661"/>
                </a:cubicBezTo>
                <a:cubicBezTo>
                  <a:pt x="1444534" y="194389"/>
                  <a:pt x="1433703" y="164570"/>
                  <a:pt x="1409775" y="149087"/>
                </a:cubicBezTo>
                <a:cubicBezTo>
                  <a:pt x="1374591" y="126321"/>
                  <a:pt x="1330023" y="123279"/>
                  <a:pt x="1290505" y="109331"/>
                </a:cubicBezTo>
                <a:cubicBezTo>
                  <a:pt x="1273681" y="103393"/>
                  <a:pt x="1257899" y="94579"/>
                  <a:pt x="1240810" y="89452"/>
                </a:cubicBezTo>
                <a:cubicBezTo>
                  <a:pt x="1224629" y="84598"/>
                  <a:pt x="1207503" y="83610"/>
                  <a:pt x="1191114" y="79513"/>
                </a:cubicBezTo>
                <a:cubicBezTo>
                  <a:pt x="1025554" y="38124"/>
                  <a:pt x="1223329" y="78323"/>
                  <a:pt x="1042027" y="49696"/>
                </a:cubicBezTo>
                <a:lnTo>
                  <a:pt x="743853" y="0"/>
                </a:lnTo>
                <a:cubicBezTo>
                  <a:pt x="707410" y="3313"/>
                  <a:pt x="669761" y="72"/>
                  <a:pt x="634523" y="9939"/>
                </a:cubicBezTo>
                <a:cubicBezTo>
                  <a:pt x="582709" y="24447"/>
                  <a:pt x="493050" y="70737"/>
                  <a:pt x="435740" y="99392"/>
                </a:cubicBezTo>
                <a:cubicBezTo>
                  <a:pt x="429114" y="135835"/>
                  <a:pt x="432427" y="175592"/>
                  <a:pt x="415862" y="208722"/>
                </a:cubicBezTo>
                <a:cubicBezTo>
                  <a:pt x="407223" y="226001"/>
                  <a:pt x="359540" y="197126"/>
                  <a:pt x="336349" y="218661"/>
                </a:cubicBezTo>
                <a:close/>
              </a:path>
            </a:pathLst>
          </a:cu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2">
            <a:extLst>
              <a:ext uri="{FF2B5EF4-FFF2-40B4-BE49-F238E27FC236}">
                <a16:creationId xmlns:a16="http://schemas.microsoft.com/office/drawing/2014/main" id="{304274CE-AC1C-E97F-D192-88F3C97E4D04}"/>
              </a:ext>
            </a:extLst>
          </p:cNvPr>
          <p:cNvSpPr txBox="1">
            <a:spLocks/>
          </p:cNvSpPr>
          <p:nvPr/>
        </p:nvSpPr>
        <p:spPr>
          <a:xfrm>
            <a:off x="0" y="1047"/>
            <a:ext cx="945084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Contribution of Africa to ITRF 2020-2023</a:t>
            </a:r>
          </a:p>
        </p:txBody>
      </p:sp>
    </p:spTree>
    <p:extLst>
      <p:ext uri="{BB962C8B-B14F-4D97-AF65-F5344CB8AC3E}">
        <p14:creationId xmlns:p14="http://schemas.microsoft.com/office/powerpoint/2010/main" val="1329924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FEEFDA0-1371-4618-9BDD-4C4B7DEDE2BF}"/>
              </a:ext>
            </a:extLst>
          </p:cNvPr>
          <p:cNvSpPr>
            <a:spLocks noGrp="1"/>
          </p:cNvSpPr>
          <p:nvPr>
            <p:ph idx="1"/>
          </p:nvPr>
        </p:nvSpPr>
        <p:spPr>
          <a:xfrm>
            <a:off x="609600" y="1600202"/>
            <a:ext cx="10972800" cy="3989894"/>
          </a:xfrm>
        </p:spPr>
        <p:txBody>
          <a:bodyPr>
            <a:normAutofit fontScale="92500"/>
          </a:bodyPr>
          <a:lstStyle/>
          <a:p>
            <a:pPr marL="0" indent="0">
              <a:buNone/>
            </a:pPr>
            <a:r>
              <a:rPr lang="en-US" sz="2600" dirty="0">
                <a:solidFill>
                  <a:prstClr val="black"/>
                </a:solidFill>
              </a:rPr>
              <a:t>Achievements on the recommendations and actions of the previous meetings include: </a:t>
            </a:r>
          </a:p>
          <a:p>
            <a:pPr>
              <a:buFont typeface="Wingdings" panose="05000000000000000000" pitchFamily="2" charset="2"/>
              <a:buChar char="ü"/>
            </a:pPr>
            <a:r>
              <a:rPr lang="en-US" sz="2200" dirty="0">
                <a:solidFill>
                  <a:prstClr val="black"/>
                </a:solidFill>
              </a:rPr>
              <a:t>Geospatial Information for Sustainable Development (GI4SD) African action plan highly commendable</a:t>
            </a:r>
          </a:p>
          <a:p>
            <a:pPr>
              <a:buFont typeface="Wingdings" panose="05000000000000000000" pitchFamily="2" charset="2"/>
              <a:buChar char="ü"/>
            </a:pPr>
            <a:r>
              <a:rPr lang="en-US" sz="2200" dirty="0">
                <a:solidFill>
                  <a:prstClr val="black"/>
                </a:solidFill>
              </a:rPr>
              <a:t>Raising awareness of AFREF benefits thro’ GI4SD</a:t>
            </a:r>
          </a:p>
          <a:p>
            <a:pPr>
              <a:buFont typeface="Wingdings" panose="05000000000000000000" pitchFamily="2" charset="2"/>
              <a:buChar char="ü"/>
            </a:pPr>
            <a:r>
              <a:rPr lang="en-US" sz="2200" dirty="0">
                <a:solidFill>
                  <a:prstClr val="black"/>
                </a:solidFill>
              </a:rPr>
              <a:t>Networking among institutions and </a:t>
            </a:r>
            <a:r>
              <a:rPr lang="en-US" sz="2200" dirty="0" err="1">
                <a:solidFill>
                  <a:prstClr val="black"/>
                </a:solidFill>
              </a:rPr>
              <a:t>practioners</a:t>
            </a:r>
            <a:endParaRPr lang="en-US" sz="2200" dirty="0">
              <a:solidFill>
                <a:prstClr val="black"/>
              </a:solidFill>
            </a:endParaRPr>
          </a:p>
          <a:p>
            <a:pPr>
              <a:buFont typeface="Wingdings" panose="05000000000000000000" pitchFamily="2" charset="2"/>
              <a:buChar char="ü"/>
            </a:pPr>
            <a:r>
              <a:rPr lang="en-US" altLang="en-US" sz="2200" dirty="0"/>
              <a:t>AFREF Permanent Stations Guidelines  published </a:t>
            </a:r>
          </a:p>
          <a:p>
            <a:pPr>
              <a:buFont typeface="Wingdings" panose="05000000000000000000" pitchFamily="2" charset="2"/>
              <a:buChar char="ü"/>
            </a:pPr>
            <a:r>
              <a:rPr lang="en-US" sz="2200" dirty="0">
                <a:solidFill>
                  <a:prstClr val="black"/>
                </a:solidFill>
              </a:rPr>
              <a:t>Capacity building on AFREF done annually at RCMRD </a:t>
            </a:r>
          </a:p>
          <a:p>
            <a:pPr>
              <a:buFont typeface="Wingdings" panose="05000000000000000000" pitchFamily="2" charset="2"/>
              <a:buChar char="ü"/>
            </a:pPr>
            <a:r>
              <a:rPr lang="en-US" altLang="en-US" sz="2200" dirty="0"/>
              <a:t>AFREF Newsletter published and distributed quarterly by RCMRD (stalled)</a:t>
            </a:r>
          </a:p>
          <a:p>
            <a:pPr>
              <a:buFont typeface="Wingdings" panose="05000000000000000000" pitchFamily="2" charset="2"/>
              <a:buChar char="ü"/>
            </a:pPr>
            <a:r>
              <a:rPr lang="en-US" altLang="en-US" sz="2200" dirty="0"/>
              <a:t>Established AFREF Data Holding Centre at NGI, South Africa</a:t>
            </a:r>
          </a:p>
          <a:p>
            <a:pPr>
              <a:buFont typeface="Wingdings" panose="05000000000000000000" pitchFamily="2" charset="2"/>
              <a:buChar char="ü"/>
            </a:pPr>
            <a:r>
              <a:rPr lang="en-US" altLang="en-US" sz="2200" dirty="0"/>
              <a:t>South Africa leading initiative to establish GGOS Africa</a:t>
            </a:r>
          </a:p>
          <a:p>
            <a:endParaRPr lang="en-ZA" dirty="0"/>
          </a:p>
        </p:txBody>
      </p:sp>
      <p:sp>
        <p:nvSpPr>
          <p:cNvPr id="4" name="Title 2">
            <a:extLst>
              <a:ext uri="{FF2B5EF4-FFF2-40B4-BE49-F238E27FC236}">
                <a16:creationId xmlns:a16="http://schemas.microsoft.com/office/drawing/2014/main" id="{00AACA3F-F9F7-19BF-719B-740FC44249BC}"/>
              </a:ext>
            </a:extLst>
          </p:cNvPr>
          <p:cNvSpPr txBox="1">
            <a:spLocks/>
          </p:cNvSpPr>
          <p:nvPr/>
        </p:nvSpPr>
        <p:spPr>
          <a:xfrm>
            <a:off x="0" y="1047"/>
            <a:ext cx="945084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AFREF</a:t>
            </a:r>
          </a:p>
        </p:txBody>
      </p:sp>
    </p:spTree>
    <p:extLst>
      <p:ext uri="{BB962C8B-B14F-4D97-AF65-F5344CB8AC3E}">
        <p14:creationId xmlns:p14="http://schemas.microsoft.com/office/powerpoint/2010/main" val="2540295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166DD-EF0A-270E-9357-CEACA3464CE7}"/>
            </a:ext>
          </a:extLst>
        </p:cNvPr>
        <p:cNvGrpSpPr/>
        <p:nvPr/>
      </p:nvGrpSpPr>
      <p:grpSpPr>
        <a:xfrm>
          <a:off x="0" y="0"/>
          <a:ext cx="0" cy="0"/>
          <a:chOff x="0" y="0"/>
          <a:chExt cx="0" cy="0"/>
        </a:xfrm>
      </p:grpSpPr>
      <p:sp>
        <p:nvSpPr>
          <p:cNvPr id="2" name="Title 2">
            <a:extLst>
              <a:ext uri="{FF2B5EF4-FFF2-40B4-BE49-F238E27FC236}">
                <a16:creationId xmlns:a16="http://schemas.microsoft.com/office/drawing/2014/main" id="{1F2BB926-50D9-D3BF-CDA5-4482E4A69FD6}"/>
              </a:ext>
            </a:extLst>
          </p:cNvPr>
          <p:cNvSpPr txBox="1">
            <a:spLocks/>
          </p:cNvSpPr>
          <p:nvPr/>
        </p:nvSpPr>
        <p:spPr>
          <a:xfrm>
            <a:off x="0" y="1047"/>
            <a:ext cx="945084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Challenges in Africa</a:t>
            </a:r>
          </a:p>
        </p:txBody>
      </p:sp>
      <p:sp>
        <p:nvSpPr>
          <p:cNvPr id="3" name="Title 1">
            <a:extLst>
              <a:ext uri="{FF2B5EF4-FFF2-40B4-BE49-F238E27FC236}">
                <a16:creationId xmlns:a16="http://schemas.microsoft.com/office/drawing/2014/main" id="{7A01B70D-1FC7-B26E-6ACB-9E9211C94497}"/>
              </a:ext>
            </a:extLst>
          </p:cNvPr>
          <p:cNvSpPr txBox="1">
            <a:spLocks/>
          </p:cNvSpPr>
          <p:nvPr/>
        </p:nvSpPr>
        <p:spPr>
          <a:xfrm>
            <a:off x="306767" y="1120840"/>
            <a:ext cx="4371422" cy="3964405"/>
          </a:xfrm>
          <a:prstGeom prst="rect">
            <a:avLst/>
          </a:prstGeom>
        </p:spPr>
        <p:txBody>
          <a:bodyPr vert="horz" lIns="91440" tIns="45720" rIns="91440" bIns="45720" rtlCol="0" anchor="t" anchorCtr="0">
            <a:noAutofit/>
          </a:bodyPr>
          <a:lstStyle>
            <a:lvl1pPr algn="l" defTabSz="822960" rtl="0" eaLnBrk="1" latinLnBrk="0" hangingPunct="1">
              <a:spcBef>
                <a:spcPct val="0"/>
              </a:spcBef>
              <a:buNone/>
              <a:defRPr sz="2880" b="1" kern="1200">
                <a:solidFill>
                  <a:schemeClr val="bg1"/>
                </a:solidFill>
                <a:latin typeface="+mj-lt"/>
                <a:ea typeface="+mj-ea"/>
                <a:cs typeface="+mj-cs"/>
              </a:defRPr>
            </a:lvl1pPr>
          </a:lstStyle>
          <a:p>
            <a:pPr marL="285750" indent="-285750" fontAlgn="auto">
              <a:spcAft>
                <a:spcPts val="0"/>
              </a:spcAft>
              <a:buFont typeface="Arial" panose="020B0604020202020204" pitchFamily="34" charset="0"/>
              <a:buChar char="•"/>
            </a:pPr>
            <a:r>
              <a:rPr lang="en-GB" sz="2400" b="0" dirty="0">
                <a:solidFill>
                  <a:schemeClr val="tx1"/>
                </a:solidFill>
                <a:latin typeface="+mn-lt"/>
              </a:rPr>
              <a:t>Data Sharing – what is stopping you?</a:t>
            </a:r>
          </a:p>
          <a:p>
            <a:pPr marL="742950" lvl="1" indent="-285750">
              <a:buFont typeface="Arial" panose="020B0604020202020204" pitchFamily="34" charset="0"/>
              <a:buChar char="•"/>
            </a:pPr>
            <a:r>
              <a:rPr lang="en-GB" b="0" dirty="0">
                <a:solidFill>
                  <a:schemeClr val="tx1"/>
                </a:solidFill>
                <a:latin typeface="+mn-lt"/>
              </a:rPr>
              <a:t>Already today, more than 20k CORS are archived daily (in Nevada Geodetic Laboratory). Perception is that data sharing is a threat to national security.</a:t>
            </a:r>
          </a:p>
          <a:p>
            <a:pPr marL="742950" lvl="1" indent="-285750">
              <a:buFont typeface="Arial" panose="020B0604020202020204" pitchFamily="34" charset="0"/>
              <a:buChar char="•"/>
            </a:pPr>
            <a:r>
              <a:rPr lang="en-US" b="0" dirty="0">
                <a:solidFill>
                  <a:schemeClr val="tx1"/>
                </a:solidFill>
                <a:latin typeface="+mn-lt"/>
                <a:hlinkClick r:id="rId3"/>
              </a:rPr>
              <a:t>http://geodesy.unr.edu/NGLStationPages/gpsnetmap/GPSNetMap_MAG.html</a:t>
            </a:r>
            <a:r>
              <a:rPr lang="en-GB" dirty="0"/>
              <a:t> </a:t>
            </a:r>
            <a:endParaRPr lang="en-US" b="0" dirty="0">
              <a:solidFill>
                <a:schemeClr val="tx1"/>
              </a:solidFill>
              <a:latin typeface="+mn-lt"/>
            </a:endParaRPr>
          </a:p>
        </p:txBody>
      </p:sp>
      <p:pic>
        <p:nvPicPr>
          <p:cNvPr id="5" name="Picture 4">
            <a:extLst>
              <a:ext uri="{FF2B5EF4-FFF2-40B4-BE49-F238E27FC236}">
                <a16:creationId xmlns:a16="http://schemas.microsoft.com/office/drawing/2014/main" id="{2FCB76CE-9873-5F62-A0D8-B5CAE9348CA3}"/>
              </a:ext>
            </a:extLst>
          </p:cNvPr>
          <p:cNvPicPr>
            <a:picLocks noChangeAspect="1"/>
          </p:cNvPicPr>
          <p:nvPr/>
        </p:nvPicPr>
        <p:blipFill>
          <a:blip r:embed="rId4"/>
          <a:stretch>
            <a:fillRect/>
          </a:stretch>
        </p:blipFill>
        <p:spPr>
          <a:xfrm>
            <a:off x="5372075" y="906652"/>
            <a:ext cx="6692105" cy="5950301"/>
          </a:xfrm>
          <a:prstGeom prst="rect">
            <a:avLst/>
          </a:prstGeom>
        </p:spPr>
      </p:pic>
      <p:sp>
        <p:nvSpPr>
          <p:cNvPr id="8" name="TextBox 7">
            <a:extLst>
              <a:ext uri="{FF2B5EF4-FFF2-40B4-BE49-F238E27FC236}">
                <a16:creationId xmlns:a16="http://schemas.microsoft.com/office/drawing/2014/main" id="{848401C1-3FE7-C75A-98E4-DCD0695AA380}"/>
              </a:ext>
            </a:extLst>
          </p:cNvPr>
          <p:cNvSpPr txBox="1"/>
          <p:nvPr/>
        </p:nvSpPr>
        <p:spPr>
          <a:xfrm>
            <a:off x="9828014" y="6549176"/>
            <a:ext cx="6097190" cy="307777"/>
          </a:xfrm>
          <a:prstGeom prst="rect">
            <a:avLst/>
          </a:prstGeom>
          <a:noFill/>
        </p:spPr>
        <p:txBody>
          <a:bodyPr wrap="square">
            <a:spAutoFit/>
          </a:bodyPr>
          <a:lstStyle/>
          <a:p>
            <a:r>
              <a:rPr lang="en-GB" sz="1400" b="0" dirty="0">
                <a:solidFill>
                  <a:schemeClr val="tx1"/>
                </a:solidFill>
                <a:latin typeface="+mn-lt"/>
              </a:rPr>
              <a:t>Nevada Geodetic Laboratory</a:t>
            </a:r>
            <a:endParaRPr lang="en-DE" sz="1400" dirty="0"/>
          </a:p>
        </p:txBody>
      </p:sp>
    </p:spTree>
    <p:extLst>
      <p:ext uri="{BB962C8B-B14F-4D97-AF65-F5344CB8AC3E}">
        <p14:creationId xmlns:p14="http://schemas.microsoft.com/office/powerpoint/2010/main" val="4266840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0711E28-7E98-03F3-AA64-E7BA098922F3}"/>
            </a:ext>
          </a:extLst>
        </p:cNvPr>
        <p:cNvGrpSpPr/>
        <p:nvPr/>
      </p:nvGrpSpPr>
      <p:grpSpPr>
        <a:xfrm>
          <a:off x="0" y="0"/>
          <a:ext cx="0" cy="0"/>
          <a:chOff x="0" y="0"/>
          <a:chExt cx="0" cy="0"/>
        </a:xfrm>
      </p:grpSpPr>
      <p:pic>
        <p:nvPicPr>
          <p:cNvPr id="17" name="Picture 16" descr="A logo with a circular design&#10;&#10;Description automatically generated with medium confidence">
            <a:extLst>
              <a:ext uri="{FF2B5EF4-FFF2-40B4-BE49-F238E27FC236}">
                <a16:creationId xmlns:a16="http://schemas.microsoft.com/office/drawing/2014/main" id="{E8CC5783-C753-EADD-FA65-B12638FD32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grpSp>
        <p:nvGrpSpPr>
          <p:cNvPr id="35" name="Group 34">
            <a:extLst>
              <a:ext uri="{FF2B5EF4-FFF2-40B4-BE49-F238E27FC236}">
                <a16:creationId xmlns:a16="http://schemas.microsoft.com/office/drawing/2014/main" id="{296ADD58-B0E1-C74D-A0E5-7862C6E4C72C}"/>
              </a:ext>
            </a:extLst>
          </p:cNvPr>
          <p:cNvGrpSpPr/>
          <p:nvPr/>
        </p:nvGrpSpPr>
        <p:grpSpPr>
          <a:xfrm>
            <a:off x="10070436" y="5671144"/>
            <a:ext cx="2531327" cy="1220833"/>
            <a:chOff x="0" y="5637167"/>
            <a:chExt cx="2531327" cy="1220833"/>
          </a:xfrm>
        </p:grpSpPr>
        <p:sp>
          <p:nvSpPr>
            <p:cNvPr id="36" name="Rectangle 35">
              <a:extLst>
                <a:ext uri="{FF2B5EF4-FFF2-40B4-BE49-F238E27FC236}">
                  <a16:creationId xmlns:a16="http://schemas.microsoft.com/office/drawing/2014/main" id="{C4353E12-E67E-822B-35C4-552E8D0059A2}"/>
                </a:ext>
              </a:extLst>
            </p:cNvPr>
            <p:cNvSpPr/>
            <p:nvPr/>
          </p:nvSpPr>
          <p:spPr>
            <a:xfrm>
              <a:off x="0" y="5637167"/>
              <a:ext cx="2531327" cy="122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37" name="Text Box 2">
              <a:extLst>
                <a:ext uri="{FF2B5EF4-FFF2-40B4-BE49-F238E27FC236}">
                  <a16:creationId xmlns:a16="http://schemas.microsoft.com/office/drawing/2014/main" id="{A4D5E300-8A7E-DD86-3130-222E74C412FF}"/>
                </a:ext>
              </a:extLst>
            </p:cNvPr>
            <p:cNvSpPr txBox="1">
              <a:spLocks noChangeArrowheads="1"/>
            </p:cNvSpPr>
            <p:nvPr/>
          </p:nvSpPr>
          <p:spPr bwMode="auto">
            <a:xfrm>
              <a:off x="317604" y="5854065"/>
              <a:ext cx="1700767" cy="10039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en-US" sz="2400" b="1" dirty="0">
                  <a:solidFill>
                    <a:srgbClr val="2792B8"/>
                  </a:solidFill>
                  <a:effectLst/>
                  <a:latin typeface="Roboto Condensed" panose="02000000000000000000" pitchFamily="2" charset="0"/>
                  <a:ea typeface="Georgia" panose="02040502050405020303" pitchFamily="18" charset="0"/>
                  <a:cs typeface="Open Sans" panose="020B0606030504020204" pitchFamily="34" charset="0"/>
                </a:rPr>
                <a:t>STRONGER.</a:t>
              </a:r>
              <a:endParaRPr lang="en-DE" sz="1100" dirty="0">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a:p>
              <a:r>
                <a:rPr lang="en-US" sz="2400" b="1" dirty="0">
                  <a:solidFill>
                    <a:srgbClr val="2792B8"/>
                  </a:solidFill>
                  <a:effectLst/>
                  <a:latin typeface="Roboto Condensed" panose="02000000000000000000" pitchFamily="2" charset="0"/>
                  <a:ea typeface="Georgia" panose="02040502050405020303" pitchFamily="18" charset="0"/>
                  <a:cs typeface="Open Sans" panose="020B0606030504020204" pitchFamily="34" charset="0"/>
                </a:rPr>
                <a:t>TOGETHER.</a:t>
              </a:r>
              <a:endParaRPr lang="en-DE" sz="1100" dirty="0">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p:txBody>
        </p:sp>
        <p:sp>
          <p:nvSpPr>
            <p:cNvPr id="38" name="Rectangle 37">
              <a:extLst>
                <a:ext uri="{FF2B5EF4-FFF2-40B4-BE49-F238E27FC236}">
                  <a16:creationId xmlns:a16="http://schemas.microsoft.com/office/drawing/2014/main" id="{AC664468-3A7D-5DDE-E19E-D6B7EB9858B0}"/>
                </a:ext>
              </a:extLst>
            </p:cNvPr>
            <p:cNvSpPr/>
            <p:nvPr/>
          </p:nvSpPr>
          <p:spPr>
            <a:xfrm>
              <a:off x="421744" y="6618605"/>
              <a:ext cx="1411434" cy="52705"/>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DE"/>
            </a:p>
          </p:txBody>
        </p:sp>
      </p:grpSp>
      <p:sp>
        <p:nvSpPr>
          <p:cNvPr id="39" name="Title 2">
            <a:extLst>
              <a:ext uri="{FF2B5EF4-FFF2-40B4-BE49-F238E27FC236}">
                <a16:creationId xmlns:a16="http://schemas.microsoft.com/office/drawing/2014/main" id="{505C6276-03B6-30B6-E340-BECDC9071F8A}"/>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Template</a:t>
            </a:r>
            <a:endParaRPr lang="en-GB" sz="4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7838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40024" y="44624"/>
            <a:ext cx="8676456" cy="720080"/>
          </a:xfrm>
        </p:spPr>
        <p:txBody>
          <a:bodyPr/>
          <a:lstStyle/>
          <a:p>
            <a:r>
              <a:rPr lang="en-US" sz="2800" b="1" dirty="0"/>
              <a:t>Benefits of a regional reference frame?</a:t>
            </a:r>
            <a:endParaRPr lang="en-US" sz="2800" b="1" dirty="0">
              <a:solidFill>
                <a:srgbClr val="FF0000"/>
              </a:solidFill>
            </a:endParaRPr>
          </a:p>
        </p:txBody>
      </p:sp>
      <p:sp>
        <p:nvSpPr>
          <p:cNvPr id="3" name="Espace réservé du contenu 2"/>
          <p:cNvSpPr>
            <a:spLocks noGrp="1"/>
          </p:cNvSpPr>
          <p:nvPr>
            <p:ph idx="1"/>
          </p:nvPr>
        </p:nvSpPr>
        <p:spPr>
          <a:xfrm>
            <a:off x="634277" y="1211018"/>
            <a:ext cx="11161240" cy="4968552"/>
          </a:xfrm>
        </p:spPr>
        <p:txBody>
          <a:bodyPr>
            <a:normAutofit/>
          </a:bodyPr>
          <a:lstStyle/>
          <a:p>
            <a:r>
              <a:rPr lang="en-US" sz="2400" dirty="0">
                <a:latin typeface="Calibri (Body)"/>
              </a:rPr>
              <a:t>Learning and working together to:</a:t>
            </a:r>
          </a:p>
          <a:p>
            <a:pPr lvl="1"/>
            <a:r>
              <a:rPr lang="en-US" dirty="0">
                <a:latin typeface="Calibri (Body)"/>
              </a:rPr>
              <a:t>accurately analyze GNSS data</a:t>
            </a:r>
          </a:p>
          <a:p>
            <a:pPr lvl="1"/>
            <a:r>
              <a:rPr lang="en-US" dirty="0">
                <a:latin typeface="Calibri (Body)"/>
              </a:rPr>
              <a:t>determine geodetic parameters</a:t>
            </a:r>
          </a:p>
          <a:p>
            <a:pPr lvl="1"/>
            <a:r>
              <a:rPr lang="en-US" dirty="0">
                <a:latin typeface="Calibri (Body)"/>
              </a:rPr>
              <a:t>use GNSS data for scientific and societal applications </a:t>
            </a:r>
          </a:p>
          <a:p>
            <a:r>
              <a:rPr lang="en-US" sz="2400" dirty="0">
                <a:latin typeface="Calibri (Body)"/>
              </a:rPr>
              <a:t>Need cooperation: data, analysis &amp; combination centers</a:t>
            </a:r>
          </a:p>
          <a:p>
            <a:r>
              <a:rPr lang="en-US" sz="2400" dirty="0">
                <a:latin typeface="Calibri (Body)"/>
              </a:rPr>
              <a:t>Need data sharing between countries</a:t>
            </a:r>
          </a:p>
          <a:p>
            <a:r>
              <a:rPr lang="en-US" sz="2400" dirty="0">
                <a:latin typeface="Calibri (Body)"/>
              </a:rPr>
              <a:t>Leads to densification of ground stations </a:t>
            </a:r>
          </a:p>
          <a:p>
            <a:r>
              <a:rPr lang="en-US" sz="2400" dirty="0">
                <a:latin typeface="Calibri (Body)"/>
              </a:rPr>
              <a:t>Improved access to the ITRF using IGS products </a:t>
            </a:r>
          </a:p>
        </p:txBody>
      </p:sp>
      <p:sp>
        <p:nvSpPr>
          <p:cNvPr id="4" name="Title 2">
            <a:extLst>
              <a:ext uri="{FF2B5EF4-FFF2-40B4-BE49-F238E27FC236}">
                <a16:creationId xmlns:a16="http://schemas.microsoft.com/office/drawing/2014/main" id="{71706E17-B551-BE77-CF9A-F9D976694762}"/>
              </a:ext>
            </a:extLst>
          </p:cNvPr>
          <p:cNvSpPr txBox="1">
            <a:spLocks/>
          </p:cNvSpPr>
          <p:nvPr/>
        </p:nvSpPr>
        <p:spPr>
          <a:xfrm>
            <a:off x="0" y="1047"/>
            <a:ext cx="8222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Benefits of a regional reference frame</a:t>
            </a:r>
            <a:endParaRPr lang="en-GB" sz="4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04454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26D3643-0F80-C832-FFBD-B89ABFFAE22A}"/>
            </a:ext>
          </a:extLst>
        </p:cNvPr>
        <p:cNvGrpSpPr/>
        <p:nvPr/>
      </p:nvGrpSpPr>
      <p:grpSpPr>
        <a:xfrm>
          <a:off x="0" y="0"/>
          <a:ext cx="0" cy="0"/>
          <a:chOff x="0" y="0"/>
          <a:chExt cx="0" cy="0"/>
        </a:xfrm>
      </p:grpSpPr>
      <p:sp>
        <p:nvSpPr>
          <p:cNvPr id="39" name="Title 2">
            <a:extLst>
              <a:ext uri="{FF2B5EF4-FFF2-40B4-BE49-F238E27FC236}">
                <a16:creationId xmlns:a16="http://schemas.microsoft.com/office/drawing/2014/main" id="{4B192AEA-9AA2-7A69-D145-6DFDC58D538C}"/>
              </a:ext>
            </a:extLst>
          </p:cNvPr>
          <p:cNvSpPr txBox="1">
            <a:spLocks/>
          </p:cNvSpPr>
          <p:nvPr/>
        </p:nvSpPr>
        <p:spPr>
          <a:xfrm>
            <a:off x="0" y="1047"/>
            <a:ext cx="8222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IGS20 core sites in Australia </a:t>
            </a:r>
            <a:endParaRPr lang="en-GB" sz="4400" b="1" dirty="0">
              <a:solidFill>
                <a:schemeClr val="bg1"/>
              </a:solidFill>
              <a:latin typeface="Calibri" panose="020F0502020204030204" pitchFamily="34" charset="0"/>
              <a:cs typeface="Calibri" panose="020F0502020204030204" pitchFamily="34" charset="0"/>
            </a:endParaRPr>
          </a:p>
        </p:txBody>
      </p:sp>
      <p:pic>
        <p:nvPicPr>
          <p:cNvPr id="3" name="Picture 2" descr="A logo with a circular design&#10;&#10;Description automatically generated with medium confidence">
            <a:extLst>
              <a:ext uri="{FF2B5EF4-FFF2-40B4-BE49-F238E27FC236}">
                <a16:creationId xmlns:a16="http://schemas.microsoft.com/office/drawing/2014/main" id="{F46A0074-7A4F-5C15-8783-E7B35CFE8F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pic>
        <p:nvPicPr>
          <p:cNvPr id="2" name="Picture 1">
            <a:extLst>
              <a:ext uri="{FF2B5EF4-FFF2-40B4-BE49-F238E27FC236}">
                <a16:creationId xmlns:a16="http://schemas.microsoft.com/office/drawing/2014/main" id="{70BEB7ED-8E94-9471-2296-B787300F8ACA}"/>
              </a:ext>
            </a:extLst>
          </p:cNvPr>
          <p:cNvPicPr>
            <a:picLocks noChangeAspect="1"/>
          </p:cNvPicPr>
          <p:nvPr/>
        </p:nvPicPr>
        <p:blipFill>
          <a:blip r:embed="rId4"/>
          <a:stretch>
            <a:fillRect/>
          </a:stretch>
        </p:blipFill>
        <p:spPr>
          <a:xfrm>
            <a:off x="1684962" y="1041179"/>
            <a:ext cx="7629673" cy="5456821"/>
          </a:xfrm>
          <a:prstGeom prst="rect">
            <a:avLst/>
          </a:prstGeom>
        </p:spPr>
      </p:pic>
    </p:spTree>
    <p:extLst>
      <p:ext uri="{BB962C8B-B14F-4D97-AF65-F5344CB8AC3E}">
        <p14:creationId xmlns:p14="http://schemas.microsoft.com/office/powerpoint/2010/main" val="3997667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E663281-7CA6-52E3-0ECA-B0F9C1CAA3A5}"/>
            </a:ext>
          </a:extLst>
        </p:cNvPr>
        <p:cNvGrpSpPr/>
        <p:nvPr/>
      </p:nvGrpSpPr>
      <p:grpSpPr>
        <a:xfrm>
          <a:off x="0" y="0"/>
          <a:ext cx="0" cy="0"/>
          <a:chOff x="0" y="0"/>
          <a:chExt cx="0" cy="0"/>
        </a:xfrm>
      </p:grpSpPr>
      <p:sp>
        <p:nvSpPr>
          <p:cNvPr id="39" name="Title 2">
            <a:extLst>
              <a:ext uri="{FF2B5EF4-FFF2-40B4-BE49-F238E27FC236}">
                <a16:creationId xmlns:a16="http://schemas.microsoft.com/office/drawing/2014/main" id="{05F2EA24-3E62-0091-A783-3836C2CCA8DC}"/>
              </a:ext>
            </a:extLst>
          </p:cNvPr>
          <p:cNvSpPr txBox="1">
            <a:spLocks/>
          </p:cNvSpPr>
          <p:nvPr/>
        </p:nvSpPr>
        <p:spPr>
          <a:xfrm>
            <a:off x="0" y="1047"/>
            <a:ext cx="8222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Fiji GNSS Geodetic Survey Network</a:t>
            </a:r>
          </a:p>
        </p:txBody>
      </p:sp>
      <p:pic>
        <p:nvPicPr>
          <p:cNvPr id="3" name="Picture 2" descr="A logo with a circular design&#10;&#10;Description automatically generated with medium confidence">
            <a:extLst>
              <a:ext uri="{FF2B5EF4-FFF2-40B4-BE49-F238E27FC236}">
                <a16:creationId xmlns:a16="http://schemas.microsoft.com/office/drawing/2014/main" id="{BC24B816-4A25-A6E3-6B1E-50C3A2D8BE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pic>
        <p:nvPicPr>
          <p:cNvPr id="10" name="Picture 9">
            <a:extLst>
              <a:ext uri="{FF2B5EF4-FFF2-40B4-BE49-F238E27FC236}">
                <a16:creationId xmlns:a16="http://schemas.microsoft.com/office/drawing/2014/main" id="{E7D9D698-F986-9E97-F8A0-67DB04AA5A19}"/>
              </a:ext>
            </a:extLst>
          </p:cNvPr>
          <p:cNvPicPr>
            <a:picLocks noChangeAspect="1"/>
          </p:cNvPicPr>
          <p:nvPr/>
        </p:nvPicPr>
        <p:blipFill>
          <a:blip r:embed="rId4"/>
          <a:stretch>
            <a:fillRect/>
          </a:stretch>
        </p:blipFill>
        <p:spPr>
          <a:xfrm>
            <a:off x="216295" y="-1047"/>
            <a:ext cx="11607154" cy="6858000"/>
          </a:xfrm>
          <a:prstGeom prst="rect">
            <a:avLst/>
          </a:prstGeom>
        </p:spPr>
      </p:pic>
      <p:sp>
        <p:nvSpPr>
          <p:cNvPr id="11" name="Rectangle 10">
            <a:extLst>
              <a:ext uri="{FF2B5EF4-FFF2-40B4-BE49-F238E27FC236}">
                <a16:creationId xmlns:a16="http://schemas.microsoft.com/office/drawing/2014/main" id="{7FE799C3-2280-4811-53A0-E4FCBEF0289E}"/>
              </a:ext>
            </a:extLst>
          </p:cNvPr>
          <p:cNvSpPr/>
          <p:nvPr/>
        </p:nvSpPr>
        <p:spPr>
          <a:xfrm>
            <a:off x="9702459" y="42959"/>
            <a:ext cx="2147920" cy="103713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dirty="0"/>
          </a:p>
        </p:txBody>
      </p:sp>
    </p:spTree>
    <p:extLst>
      <p:ext uri="{BB962C8B-B14F-4D97-AF65-F5344CB8AC3E}">
        <p14:creationId xmlns:p14="http://schemas.microsoft.com/office/powerpoint/2010/main" val="1601101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339A01F-50D4-9661-8B93-D2E01882EA5E}"/>
            </a:ext>
          </a:extLst>
        </p:cNvPr>
        <p:cNvGrpSpPr/>
        <p:nvPr/>
      </p:nvGrpSpPr>
      <p:grpSpPr>
        <a:xfrm>
          <a:off x="0" y="0"/>
          <a:ext cx="0" cy="0"/>
          <a:chOff x="0" y="0"/>
          <a:chExt cx="0" cy="0"/>
        </a:xfrm>
      </p:grpSpPr>
      <p:sp>
        <p:nvSpPr>
          <p:cNvPr id="39" name="Title 2">
            <a:extLst>
              <a:ext uri="{FF2B5EF4-FFF2-40B4-BE49-F238E27FC236}">
                <a16:creationId xmlns:a16="http://schemas.microsoft.com/office/drawing/2014/main" id="{36B7E7D8-9491-9E44-05C5-A8CF28AE98BA}"/>
              </a:ext>
            </a:extLst>
          </p:cNvPr>
          <p:cNvSpPr txBox="1">
            <a:spLocks/>
          </p:cNvSpPr>
          <p:nvPr/>
        </p:nvSpPr>
        <p:spPr>
          <a:xfrm>
            <a:off x="0" y="1047"/>
            <a:ext cx="8222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Pacific use of APREF</a:t>
            </a:r>
          </a:p>
        </p:txBody>
      </p:sp>
      <p:pic>
        <p:nvPicPr>
          <p:cNvPr id="3" name="Picture 2" descr="A logo with a circular design&#10;&#10;Description automatically generated with medium confidence">
            <a:extLst>
              <a:ext uri="{FF2B5EF4-FFF2-40B4-BE49-F238E27FC236}">
                <a16:creationId xmlns:a16="http://schemas.microsoft.com/office/drawing/2014/main" id="{BF9985C9-04F4-E21A-3C55-C0C9CABCCA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
        <p:nvSpPr>
          <p:cNvPr id="4" name="TextBox 3">
            <a:extLst>
              <a:ext uri="{FF2B5EF4-FFF2-40B4-BE49-F238E27FC236}">
                <a16:creationId xmlns:a16="http://schemas.microsoft.com/office/drawing/2014/main" id="{11E58065-477E-2F38-5506-3332FA13D928}"/>
              </a:ext>
            </a:extLst>
          </p:cNvPr>
          <p:cNvSpPr txBox="1"/>
          <p:nvPr/>
        </p:nvSpPr>
        <p:spPr>
          <a:xfrm>
            <a:off x="589936" y="1261049"/>
            <a:ext cx="9106385" cy="2956963"/>
          </a:xfrm>
          <a:prstGeom prst="rect">
            <a:avLst/>
          </a:prstGeom>
          <a:noFill/>
        </p:spPr>
        <p:txBody>
          <a:bodyPr wrap="square">
            <a:spAutoFit/>
          </a:bodyPr>
          <a:lstStyle/>
          <a:p>
            <a:pPr marL="342900" lvl="0" indent="-342900">
              <a:lnSpc>
                <a:spcPct val="105000"/>
              </a:lnSpc>
              <a:spcAft>
                <a:spcPts val="800"/>
              </a:spcAft>
              <a:buFont typeface="Arial" panose="020B0604020202020204" pitchFamily="34" charset="0"/>
              <a:buChar char="•"/>
            </a:pPr>
            <a:r>
              <a:rPr lang="en-AU" sz="2000" dirty="0">
                <a:effectLst/>
                <a:latin typeface="Calibri" panose="020F0502020204030204" pitchFamily="34" charset="0"/>
                <a:ea typeface="Times New Roman" panose="02020603050405020304" pitchFamily="18" charset="0"/>
              </a:rPr>
              <a:t>Sea level rise monitoring</a:t>
            </a:r>
          </a:p>
          <a:p>
            <a:pPr marL="800100" lvl="1" indent="-342900">
              <a:lnSpc>
                <a:spcPct val="105000"/>
              </a:lnSpc>
              <a:spcAft>
                <a:spcPts val="800"/>
              </a:spcAft>
              <a:buFont typeface="Arial" panose="020B0604020202020204" pitchFamily="34" charset="0"/>
              <a:buChar char="•"/>
            </a:pPr>
            <a:r>
              <a:rPr lang="en-AU" sz="2000" dirty="0">
                <a:latin typeface="Calibri" panose="020F0502020204030204" pitchFamily="34" charset="0"/>
                <a:ea typeface="Calibri" panose="020F0502020204030204" pitchFamily="34" charset="0"/>
              </a:rPr>
              <a:t>Long-term aid program of joining land and sea data via APREF CORS</a:t>
            </a:r>
          </a:p>
          <a:p>
            <a:pPr marL="342900" indent="-342900">
              <a:lnSpc>
                <a:spcPct val="105000"/>
              </a:lnSpc>
              <a:spcAft>
                <a:spcPts val="800"/>
              </a:spcAft>
              <a:buFont typeface="Arial" panose="020B0604020202020204" pitchFamily="34" charset="0"/>
              <a:buChar char="•"/>
            </a:pPr>
            <a:r>
              <a:rPr lang="en-AU" sz="2000" dirty="0">
                <a:latin typeface="Calibri" panose="020F0502020204030204" pitchFamily="34" charset="0"/>
                <a:ea typeface="Calibri" panose="020F0502020204030204" pitchFamily="34" charset="0"/>
              </a:rPr>
              <a:t>Definition of legal maritime boundaries recognised by the UN</a:t>
            </a:r>
          </a:p>
          <a:p>
            <a:pPr marL="342900" indent="-342900">
              <a:lnSpc>
                <a:spcPct val="105000"/>
              </a:lnSpc>
              <a:spcAft>
                <a:spcPts val="800"/>
              </a:spcAft>
              <a:buFont typeface="Arial" panose="020B0604020202020204" pitchFamily="34" charset="0"/>
              <a:buChar char="•"/>
            </a:pPr>
            <a:r>
              <a:rPr lang="en-AU" sz="2000" dirty="0">
                <a:effectLst/>
                <a:latin typeface="Calibri" panose="020F0502020204030204" pitchFamily="34" charset="0"/>
                <a:ea typeface="Calibri" panose="020F0502020204030204" pitchFamily="34" charset="0"/>
              </a:rPr>
              <a:t>Basis of multi-million dollar</a:t>
            </a:r>
          </a:p>
          <a:p>
            <a:pPr marL="800100" lvl="1" indent="-342900">
              <a:lnSpc>
                <a:spcPct val="105000"/>
              </a:lnSpc>
              <a:spcAft>
                <a:spcPts val="800"/>
              </a:spcAft>
              <a:buFont typeface="Arial" panose="020B0604020202020204" pitchFamily="34" charset="0"/>
              <a:buChar char="•"/>
            </a:pPr>
            <a:r>
              <a:rPr lang="en-AU" sz="2000" dirty="0">
                <a:effectLst/>
                <a:latin typeface="Calibri" panose="020F0502020204030204" pitchFamily="34" charset="0"/>
                <a:ea typeface="Calibri" panose="020F0502020204030204" pitchFamily="34" charset="0"/>
              </a:rPr>
              <a:t>construction and </a:t>
            </a:r>
            <a:r>
              <a:rPr lang="en-AU" sz="2000" dirty="0">
                <a:latin typeface="Calibri" panose="020F0502020204030204" pitchFamily="34" charset="0"/>
                <a:ea typeface="Calibri" panose="020F0502020204030204" pitchFamily="34" charset="0"/>
              </a:rPr>
              <a:t>i</a:t>
            </a:r>
            <a:r>
              <a:rPr lang="en-AU" sz="2000" dirty="0">
                <a:effectLst/>
                <a:latin typeface="Calibri" panose="020F0502020204030204" pitchFamily="34" charset="0"/>
                <a:ea typeface="Calibri" panose="020F0502020204030204" pitchFamily="34" charset="0"/>
              </a:rPr>
              <a:t>nfrastructure projects</a:t>
            </a:r>
          </a:p>
          <a:p>
            <a:pPr marL="800100" lvl="1" indent="-342900">
              <a:lnSpc>
                <a:spcPct val="105000"/>
              </a:lnSpc>
              <a:spcAft>
                <a:spcPts val="800"/>
              </a:spcAft>
              <a:buFont typeface="Arial" panose="020B0604020202020204" pitchFamily="34" charset="0"/>
              <a:buChar char="•"/>
            </a:pPr>
            <a:r>
              <a:rPr lang="en-AU" sz="2000" dirty="0">
                <a:latin typeface="Calibri" panose="020F0502020204030204" pitchFamily="34" charset="0"/>
                <a:ea typeface="Calibri" panose="020F0502020204030204" pitchFamily="34" charset="0"/>
              </a:rPr>
              <a:t>climate change mitigation projects</a:t>
            </a:r>
          </a:p>
          <a:p>
            <a:pPr marL="800100" lvl="1" indent="-342900">
              <a:lnSpc>
                <a:spcPct val="105000"/>
              </a:lnSpc>
              <a:spcAft>
                <a:spcPts val="800"/>
              </a:spcAft>
              <a:buFont typeface="Arial" panose="020B0604020202020204" pitchFamily="34" charset="0"/>
              <a:buChar char="•"/>
            </a:pPr>
            <a:r>
              <a:rPr lang="en-AU" sz="2000" dirty="0">
                <a:latin typeface="Calibri" panose="020F0502020204030204" pitchFamily="34" charset="0"/>
                <a:ea typeface="Calibri" panose="020F0502020204030204" pitchFamily="34" charset="0"/>
              </a:rPr>
              <a:t>d</a:t>
            </a:r>
            <a:r>
              <a:rPr lang="en-AU" sz="2000" dirty="0">
                <a:effectLst/>
                <a:latin typeface="Calibri" panose="020F0502020204030204" pitchFamily="34" charset="0"/>
                <a:ea typeface="Calibri" panose="020F0502020204030204" pitchFamily="34" charset="0"/>
              </a:rPr>
              <a:t>is</a:t>
            </a:r>
            <a:r>
              <a:rPr lang="en-AU" sz="2000" dirty="0">
                <a:latin typeface="Calibri" panose="020F0502020204030204" pitchFamily="34" charset="0"/>
                <a:ea typeface="Calibri" panose="020F0502020204030204" pitchFamily="34" charset="0"/>
              </a:rPr>
              <a:t>aster risk reduction projects</a:t>
            </a:r>
            <a:endParaRPr lang="en-AU"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79270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BM_stacked">
            <a:extLst>
              <a:ext uri="{FF2B5EF4-FFF2-40B4-BE49-F238E27FC236}">
                <a16:creationId xmlns:a16="http://schemas.microsoft.com/office/drawing/2014/main" id="{19D58B2F-A511-4916-B17C-017F3AE1297A}"/>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777149" y="4428784"/>
            <a:ext cx="1566250" cy="1091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GEOSCIENCE_STACKED">
            <a:extLst>
              <a:ext uri="{FF2B5EF4-FFF2-40B4-BE49-F238E27FC236}">
                <a16:creationId xmlns:a16="http://schemas.microsoft.com/office/drawing/2014/main" id="{2C2FD5C3-7AF5-4A08-9169-78C50F9E91DE}"/>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926925" y="5663182"/>
            <a:ext cx="1566249" cy="1091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0F71D12D-9869-4BFE-8B69-08638B31D9C9}"/>
              </a:ext>
            </a:extLst>
          </p:cNvPr>
          <p:cNvPicPr>
            <a:picLocks noChangeAspect="1"/>
          </p:cNvPicPr>
          <p:nvPr/>
        </p:nvPicPr>
        <p:blipFill>
          <a:blip r:embed="rId5"/>
          <a:stretch>
            <a:fillRect/>
          </a:stretch>
        </p:blipFill>
        <p:spPr>
          <a:xfrm>
            <a:off x="5243739" y="3519979"/>
            <a:ext cx="2099870" cy="620865"/>
          </a:xfrm>
          <a:prstGeom prst="rect">
            <a:avLst/>
          </a:prstGeom>
        </p:spPr>
      </p:pic>
      <p:pic>
        <p:nvPicPr>
          <p:cNvPr id="16" name="Content Placeholder 16">
            <a:extLst>
              <a:ext uri="{FF2B5EF4-FFF2-40B4-BE49-F238E27FC236}">
                <a16:creationId xmlns:a16="http://schemas.microsoft.com/office/drawing/2014/main" id="{72B9EAE9-07A8-427C-839A-96D6A09AFA68}"/>
              </a:ext>
            </a:extLst>
          </p:cNvPr>
          <p:cNvPicPr>
            <a:picLocks noGrp="1" noChangeAspect="1"/>
          </p:cNvPicPr>
          <p:nvPr>
            <p:ph idx="1"/>
          </p:nvPr>
        </p:nvPicPr>
        <p:blipFill>
          <a:blip r:embed="rId6"/>
          <a:stretch>
            <a:fillRect/>
          </a:stretch>
        </p:blipFill>
        <p:spPr>
          <a:xfrm>
            <a:off x="1013099" y="3513874"/>
            <a:ext cx="3114364" cy="535640"/>
          </a:xfrm>
        </p:spPr>
      </p:pic>
      <p:pic>
        <p:nvPicPr>
          <p:cNvPr id="28" name="Picture 23" descr="Image result for NOAA Logo">
            <a:extLst>
              <a:ext uri="{FF2B5EF4-FFF2-40B4-BE49-F238E27FC236}">
                <a16:creationId xmlns:a16="http://schemas.microsoft.com/office/drawing/2014/main" id="{B4A0460D-2C73-4C24-9FC1-8E5E4775065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7544" t="10262" r="19277" b="12601"/>
          <a:stretch/>
        </p:blipFill>
        <p:spPr bwMode="auto">
          <a:xfrm>
            <a:off x="10412561" y="4596535"/>
            <a:ext cx="1073774" cy="97953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004277" y="4380869"/>
            <a:ext cx="1440160" cy="1104123"/>
          </a:xfrm>
          <a:prstGeom prst="rect">
            <a:avLst/>
          </a:prstGeom>
        </p:spPr>
      </p:pic>
      <p:pic>
        <p:nvPicPr>
          <p:cNvPr id="37" name="Picture 36">
            <a:extLst>
              <a:ext uri="{FF2B5EF4-FFF2-40B4-BE49-F238E27FC236}">
                <a16:creationId xmlns:a16="http://schemas.microsoft.com/office/drawing/2014/main" id="{18488FB5-2F13-B8D9-92B8-82089FA21382}"/>
              </a:ext>
            </a:extLst>
          </p:cNvPr>
          <p:cNvPicPr>
            <a:picLocks noChangeAspect="1"/>
          </p:cNvPicPr>
          <p:nvPr/>
        </p:nvPicPr>
        <p:blipFill rotWithShape="1">
          <a:blip r:embed="rId9">
            <a:extLst>
              <a:ext uri="{28A0092B-C50C-407E-A947-70E740481C1C}">
                <a14:useLocalDpi xmlns:a14="http://schemas.microsoft.com/office/drawing/2010/main" val="0"/>
              </a:ext>
            </a:extLst>
          </a:blip>
          <a:srcRect l="49963" b="4329"/>
          <a:stretch/>
        </p:blipFill>
        <p:spPr>
          <a:xfrm>
            <a:off x="938590" y="2345542"/>
            <a:ext cx="10710168" cy="1023899"/>
          </a:xfrm>
          <a:prstGeom prst="rect">
            <a:avLst/>
          </a:prstGeom>
        </p:spPr>
      </p:pic>
      <p:pic>
        <p:nvPicPr>
          <p:cNvPr id="38" name="Picture 37">
            <a:extLst>
              <a:ext uri="{FF2B5EF4-FFF2-40B4-BE49-F238E27FC236}">
                <a16:creationId xmlns:a16="http://schemas.microsoft.com/office/drawing/2014/main" id="{4C1AB096-D688-3A84-8795-46703BC2F19B}"/>
              </a:ext>
            </a:extLst>
          </p:cNvPr>
          <p:cNvPicPr>
            <a:picLocks noChangeAspect="1"/>
          </p:cNvPicPr>
          <p:nvPr/>
        </p:nvPicPr>
        <p:blipFill rotWithShape="1">
          <a:blip r:embed="rId9">
            <a:extLst>
              <a:ext uri="{28A0092B-C50C-407E-A947-70E740481C1C}">
                <a14:useLocalDpi xmlns:a14="http://schemas.microsoft.com/office/drawing/2010/main" val="0"/>
              </a:ext>
            </a:extLst>
          </a:blip>
          <a:srcRect r="50000"/>
          <a:stretch/>
        </p:blipFill>
        <p:spPr>
          <a:xfrm>
            <a:off x="859932" y="1326045"/>
            <a:ext cx="10685860" cy="1068586"/>
          </a:xfrm>
          <a:prstGeom prst="rect">
            <a:avLst/>
          </a:prstGeom>
        </p:spPr>
      </p:pic>
      <p:pic>
        <p:nvPicPr>
          <p:cNvPr id="39" name="Picture 38">
            <a:extLst>
              <a:ext uri="{FF2B5EF4-FFF2-40B4-BE49-F238E27FC236}">
                <a16:creationId xmlns:a16="http://schemas.microsoft.com/office/drawing/2014/main" id="{5330A3B5-7612-ABF5-B904-0ED30D40A69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19821" y="48930"/>
            <a:ext cx="1866514" cy="778266"/>
          </a:xfrm>
          <a:prstGeom prst="rect">
            <a:avLst/>
          </a:prstGeom>
        </p:spPr>
      </p:pic>
      <p:pic>
        <p:nvPicPr>
          <p:cNvPr id="5" name="Picture 4" descr="Image result for FIG logo">
            <a:extLst>
              <a:ext uri="{FF2B5EF4-FFF2-40B4-BE49-F238E27FC236}">
                <a16:creationId xmlns:a16="http://schemas.microsoft.com/office/drawing/2014/main" id="{91AE5BFB-FC8C-335C-D1C9-EF99E3AF32D1}"/>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0574984" y="3560555"/>
            <a:ext cx="861174" cy="8448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A0B885B-F729-C991-7FF5-AF9D33303A89}"/>
              </a:ext>
            </a:extLst>
          </p:cNvPr>
          <p:cNvPicPr>
            <a:picLocks noChangeAspect="1"/>
          </p:cNvPicPr>
          <p:nvPr/>
        </p:nvPicPr>
        <p:blipFill>
          <a:blip r:embed="rId12">
            <a:extLst>
              <a:ext uri="{28A0092B-C50C-407E-A947-70E740481C1C}">
                <a14:useLocalDpi xmlns:a14="http://schemas.microsoft.com/office/drawing/2010/main"/>
              </a:ext>
            </a:extLst>
          </a:blip>
          <a:srcRect/>
          <a:stretch>
            <a:fillRect/>
          </a:stretch>
        </p:blipFill>
        <p:spPr bwMode="auto">
          <a:xfrm>
            <a:off x="8022751" y="3423989"/>
            <a:ext cx="2012596" cy="1049872"/>
          </a:xfrm>
          <a:prstGeom prst="rect">
            <a:avLst/>
          </a:prstGeom>
          <a:noFill/>
        </p:spPr>
      </p:pic>
      <p:pic>
        <p:nvPicPr>
          <p:cNvPr id="7" name="Picture 2" descr="SSSI Logo">
            <a:extLst>
              <a:ext uri="{FF2B5EF4-FFF2-40B4-BE49-F238E27FC236}">
                <a16:creationId xmlns:a16="http://schemas.microsoft.com/office/drawing/2014/main" id="{4ECE0ABB-9CC7-5427-7620-4A905E499E8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54187" y="5862778"/>
            <a:ext cx="1389212" cy="7710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www.surveyspatialnz.org/Image?Action=View&amp;Image_id=3106">
            <a:extLst>
              <a:ext uri="{FF2B5EF4-FFF2-40B4-BE49-F238E27FC236}">
                <a16:creationId xmlns:a16="http://schemas.microsoft.com/office/drawing/2014/main" id="{3743F8F0-D90B-8BA0-CBB4-9BCB3DF33C5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66329" y="5761842"/>
            <a:ext cx="1877280" cy="6843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Image result for Land Information New Zealand">
            <a:extLst>
              <a:ext uri="{FF2B5EF4-FFF2-40B4-BE49-F238E27FC236}">
                <a16:creationId xmlns:a16="http://schemas.microsoft.com/office/drawing/2014/main" id="{5E7BC64B-94A1-26E9-4901-97AA169239B0}"/>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b="-46216"/>
          <a:stretch>
            <a:fillRect/>
          </a:stretch>
        </p:blipFill>
        <p:spPr bwMode="auto">
          <a:xfrm>
            <a:off x="5148009" y="4713110"/>
            <a:ext cx="2291330" cy="7718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a:extLst>
              <a:ext uri="{FF2B5EF4-FFF2-40B4-BE49-F238E27FC236}">
                <a16:creationId xmlns:a16="http://schemas.microsoft.com/office/drawing/2014/main" id="{C25A5F6C-1BBE-1EDB-1CB1-87F254FE3378}"/>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8243949" y="5305638"/>
            <a:ext cx="1900889" cy="1140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descr="unoosa-logo – Munapest">
            <a:extLst>
              <a:ext uri="{FF2B5EF4-FFF2-40B4-BE49-F238E27FC236}">
                <a16:creationId xmlns:a16="http://schemas.microsoft.com/office/drawing/2014/main" id="{2DD4AA3E-0D9A-3FEF-C33F-E3A6305D8C0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029049" y="4507393"/>
            <a:ext cx="764712" cy="76471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USP: The University of the South Pacific">
            <a:extLst>
              <a:ext uri="{FF2B5EF4-FFF2-40B4-BE49-F238E27FC236}">
                <a16:creationId xmlns:a16="http://schemas.microsoft.com/office/drawing/2014/main" id="{D3A1DC4D-76A2-0FDF-0D7E-0FDCEF50780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427155" y="5810942"/>
            <a:ext cx="1156831" cy="586128"/>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E8F5F653-6E54-3BF1-F685-2AB50BE6B2B0}"/>
              </a:ext>
            </a:extLst>
          </p:cNvPr>
          <p:cNvSpPr txBox="1">
            <a:spLocks/>
          </p:cNvSpPr>
          <p:nvPr/>
        </p:nvSpPr>
        <p:spPr>
          <a:xfrm>
            <a:off x="0" y="1047"/>
            <a:ext cx="8222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Collaboration</a:t>
            </a:r>
          </a:p>
        </p:txBody>
      </p:sp>
    </p:spTree>
    <p:extLst>
      <p:ext uri="{BB962C8B-B14F-4D97-AF65-F5344CB8AC3E}">
        <p14:creationId xmlns:p14="http://schemas.microsoft.com/office/powerpoint/2010/main" val="3803800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767408" y="228600"/>
            <a:ext cx="10441160" cy="609600"/>
          </a:xfrm>
        </p:spPr>
        <p:txBody>
          <a:bodyPr/>
          <a:lstStyle/>
          <a:p>
            <a:pPr eaLnBrk="1" hangingPunct="1"/>
            <a:r>
              <a:rPr lang="en-US" altLang="fr-FR" sz="2800" b="1" dirty="0"/>
              <a:t>From ITRF to Regional Reference Frames (2/3)</a:t>
            </a:r>
          </a:p>
        </p:txBody>
      </p:sp>
      <p:sp>
        <p:nvSpPr>
          <p:cNvPr id="69635" name="Rectangle 3"/>
          <p:cNvSpPr>
            <a:spLocks noGrp="1" noChangeArrowheads="1"/>
          </p:cNvSpPr>
          <p:nvPr>
            <p:ph type="body" idx="1"/>
          </p:nvPr>
        </p:nvSpPr>
        <p:spPr>
          <a:xfrm>
            <a:off x="767408" y="980728"/>
            <a:ext cx="11161239" cy="5343872"/>
          </a:xfrm>
        </p:spPr>
        <p:txBody>
          <a:bodyPr>
            <a:noAutofit/>
          </a:bodyPr>
          <a:lstStyle/>
          <a:p>
            <a:pPr marL="0" indent="0">
              <a:buNone/>
            </a:pPr>
            <a:r>
              <a:rPr lang="en-US" altLang="fr-FR" sz="1800" b="1" dirty="0"/>
              <a:t>European Terrestrial Reference System 1989 (ETRS89) </a:t>
            </a:r>
          </a:p>
          <a:p>
            <a:r>
              <a:rPr kumimoji="0" lang="en-US" altLang="en-DE" sz="1600" b="0" i="0" u="none" strike="noStrike" cap="none" normalizeH="0" baseline="0" dirty="0">
                <a:ln>
                  <a:noFill/>
                </a:ln>
                <a:solidFill>
                  <a:schemeClr val="tx1"/>
                </a:solidFill>
                <a:effectLst/>
              </a:rPr>
              <a:t>R</a:t>
            </a:r>
            <a:r>
              <a:rPr kumimoji="0" lang="en-DE" altLang="en-DE" sz="1600" b="0" i="0" u="none" strike="noStrike" cap="none" normalizeH="0" baseline="0" dirty="0" err="1">
                <a:ln>
                  <a:noFill/>
                </a:ln>
                <a:solidFill>
                  <a:schemeClr val="tx1"/>
                </a:solidFill>
                <a:effectLst/>
              </a:rPr>
              <a:t>egional</a:t>
            </a:r>
            <a:r>
              <a:rPr kumimoji="0" lang="en-DE" altLang="en-DE" sz="1600" b="0" i="0" u="none" strike="noStrike" cap="none" normalizeH="0" baseline="0" dirty="0">
                <a:ln>
                  <a:noFill/>
                </a:ln>
                <a:solidFill>
                  <a:schemeClr val="tx1"/>
                </a:solidFill>
                <a:effectLst/>
              </a:rPr>
              <a:t> realization of the ITRF </a:t>
            </a:r>
            <a:r>
              <a:rPr kumimoji="0" lang="en-DE" altLang="en-DE" sz="1600" b="0" i="0" strike="noStrike" cap="none" normalizeH="0" baseline="0" dirty="0">
                <a:ln>
                  <a:noFill/>
                </a:ln>
                <a:solidFill>
                  <a:srgbClr val="FF0000"/>
                </a:solidFill>
                <a:effectLst/>
              </a:rPr>
              <a:t>fixed</a:t>
            </a:r>
            <a:r>
              <a:rPr kumimoji="0" lang="en-DE" altLang="en-DE" sz="1600" b="0" i="0" u="none" strike="noStrike" cap="none" normalizeH="0" baseline="0" dirty="0">
                <a:ln>
                  <a:noFill/>
                </a:ln>
                <a:solidFill>
                  <a:srgbClr val="FF0000"/>
                </a:solidFill>
                <a:effectLst/>
              </a:rPr>
              <a:t> to the Eurasian plate at epoch 1989.0</a:t>
            </a:r>
            <a:r>
              <a:rPr kumimoji="0" lang="en-DE" altLang="en-DE" sz="1600" b="0" i="0" u="none" strike="noStrike" cap="none" normalizeH="0" baseline="0" dirty="0">
                <a:ln>
                  <a:noFill/>
                </a:ln>
                <a:solidFill>
                  <a:schemeClr val="tx1"/>
                </a:solidFill>
                <a:effectLst/>
              </a:rPr>
              <a:t>.</a:t>
            </a:r>
            <a:endParaRPr kumimoji="0" lang="en-US" altLang="en-DE" sz="1600" b="0" i="0" u="none" strike="noStrike" cap="none" normalizeH="0" baseline="0" dirty="0">
              <a:ln>
                <a:noFill/>
              </a:ln>
              <a:solidFill>
                <a:schemeClr val="tx1"/>
              </a:solidFill>
              <a:effectLst/>
            </a:endParaRPr>
          </a:p>
          <a:p>
            <a:r>
              <a:rPr kumimoji="0" lang="en-DE" altLang="en-DE" sz="1600" b="0" i="0" u="none" strike="noStrike" cap="none" normalizeH="0" baseline="0" dirty="0">
                <a:ln>
                  <a:noFill/>
                </a:ln>
                <a:solidFill>
                  <a:schemeClr val="tx1"/>
                </a:solidFill>
                <a:effectLst/>
              </a:rPr>
              <a:t>ETRS</a:t>
            </a:r>
            <a:r>
              <a:rPr kumimoji="0" lang="en-US" altLang="en-DE" sz="1600" b="0" i="0" u="none" strike="noStrike" cap="none" normalizeH="0" baseline="0" dirty="0">
                <a:ln>
                  <a:noFill/>
                </a:ln>
                <a:solidFill>
                  <a:schemeClr val="tx1"/>
                </a:solidFill>
                <a:effectLst/>
              </a:rPr>
              <a:t>89</a:t>
            </a:r>
            <a:r>
              <a:rPr kumimoji="0" lang="en-DE" altLang="en-DE" sz="1600" b="0" i="0" u="none" strike="noStrike" cap="none" normalizeH="0" baseline="0" dirty="0">
                <a:ln>
                  <a:noFill/>
                </a:ln>
                <a:solidFill>
                  <a:schemeClr val="tx1"/>
                </a:solidFill>
                <a:effectLst/>
              </a:rPr>
              <a:t> is </a:t>
            </a:r>
            <a:r>
              <a:rPr kumimoji="0" lang="en-DE" altLang="en-DE" sz="1600" b="0" i="0" u="none" strike="noStrike" cap="none" normalizeH="0" baseline="0" dirty="0">
                <a:ln>
                  <a:noFill/>
                </a:ln>
                <a:solidFill>
                  <a:srgbClr val="FF0000"/>
                </a:solidFill>
                <a:effectLst/>
              </a:rPr>
              <a:t>static</a:t>
            </a:r>
            <a:endParaRPr kumimoji="0" lang="en-US" altLang="en-DE" sz="1600" b="0" i="0" u="none" strike="noStrike" cap="none" normalizeH="0" baseline="0" dirty="0">
              <a:ln>
                <a:noFill/>
              </a:ln>
              <a:solidFill>
                <a:srgbClr val="FF0000"/>
              </a:solidFill>
              <a:effectLst/>
            </a:endParaRPr>
          </a:p>
          <a:p>
            <a:r>
              <a:rPr kumimoji="0" lang="en-DE" altLang="en-DE" sz="1600" b="0" i="0" u="none" strike="noStrike" cap="none" normalizeH="0" baseline="0" dirty="0">
                <a:ln>
                  <a:noFill/>
                </a:ln>
                <a:solidFill>
                  <a:schemeClr val="tx1"/>
                </a:solidFill>
                <a:effectLst/>
              </a:rPr>
              <a:t>Since the Eurasian plate moves at an approximate rate of </a:t>
            </a:r>
            <a:r>
              <a:rPr kumimoji="0" lang="en-DE" altLang="en-DE" sz="1600" b="1" i="0" u="none" strike="noStrike" cap="none" normalizeH="0" baseline="0" dirty="0">
                <a:ln>
                  <a:noFill/>
                </a:ln>
                <a:solidFill>
                  <a:schemeClr val="tx1"/>
                </a:solidFill>
                <a:effectLst/>
              </a:rPr>
              <a:t>2.5 cm per year relative to the ITRF</a:t>
            </a:r>
            <a:r>
              <a:rPr kumimoji="0" lang="en-DE" altLang="en-DE" sz="1600" b="0" i="0" u="none" strike="noStrike" cap="none" normalizeH="0" baseline="0" dirty="0">
                <a:ln>
                  <a:noFill/>
                </a:ln>
                <a:solidFill>
                  <a:schemeClr val="tx1"/>
                </a:solidFill>
                <a:effectLst/>
              </a:rPr>
              <a:t>, the difference between the ITRF and ETRS</a:t>
            </a:r>
            <a:r>
              <a:rPr kumimoji="0" lang="en-US" altLang="en-DE" sz="1600" b="0" i="0" u="none" strike="noStrike" cap="none" normalizeH="0" baseline="0" dirty="0">
                <a:ln>
                  <a:noFill/>
                </a:ln>
                <a:solidFill>
                  <a:schemeClr val="tx1"/>
                </a:solidFill>
                <a:effectLst/>
              </a:rPr>
              <a:t>89</a:t>
            </a:r>
            <a:r>
              <a:rPr kumimoji="0" lang="en-DE" altLang="en-DE" sz="1600" b="0" i="0" u="none" strike="noStrike" cap="none" normalizeH="0" baseline="0" dirty="0">
                <a:ln>
                  <a:noFill/>
                </a:ln>
                <a:solidFill>
                  <a:schemeClr val="tx1"/>
                </a:solidFill>
                <a:effectLst/>
              </a:rPr>
              <a:t> increases with time.</a:t>
            </a:r>
            <a:r>
              <a:rPr lang="en-US" altLang="en-DE" sz="1600" dirty="0"/>
              <a:t> </a:t>
            </a:r>
            <a:r>
              <a:rPr kumimoji="0" lang="en-DE" altLang="en-DE" sz="1600" b="0" i="0" u="none" strike="noStrike" cap="none" normalizeH="0" baseline="0" dirty="0">
                <a:ln>
                  <a:noFill/>
                </a:ln>
                <a:solidFill>
                  <a:schemeClr val="tx1"/>
                </a:solidFill>
                <a:effectLst/>
              </a:rPr>
              <a:t>To handle this, a </a:t>
            </a:r>
            <a:r>
              <a:rPr kumimoji="0" lang="en-DE" altLang="en-DE" sz="1600" b="1" i="0" u="none" strike="noStrike" cap="none" normalizeH="0" baseline="0" dirty="0">
                <a:ln>
                  <a:noFill/>
                </a:ln>
                <a:solidFill>
                  <a:schemeClr val="tx1"/>
                </a:solidFill>
                <a:effectLst/>
              </a:rPr>
              <a:t>time-dependent transformation</a:t>
            </a:r>
            <a:r>
              <a:rPr kumimoji="0" lang="en-DE" altLang="en-DE" sz="1600" b="0" i="0" u="none" strike="noStrike" cap="none" normalizeH="0" baseline="0" dirty="0">
                <a:ln>
                  <a:noFill/>
                </a:ln>
                <a:solidFill>
                  <a:schemeClr val="tx1"/>
                </a:solidFill>
                <a:effectLst/>
              </a:rPr>
              <a:t> is applied</a:t>
            </a:r>
            <a:r>
              <a:rPr kumimoji="0" lang="en-US" altLang="en-DE" sz="1600" b="0" i="0" u="none" strike="noStrike" cap="none" normalizeH="0" baseline="0" dirty="0">
                <a:ln>
                  <a:noFill/>
                </a:ln>
                <a:solidFill>
                  <a:schemeClr val="tx1"/>
                </a:solidFill>
                <a:effectLst/>
              </a:rPr>
              <a:t>:</a:t>
            </a:r>
          </a:p>
          <a:p>
            <a:pPr lvl="1"/>
            <a:r>
              <a:rPr kumimoji="0" lang="en-DE" altLang="en-DE" sz="1600" i="0" u="none" strike="noStrike" cap="none" normalizeH="0" baseline="0" dirty="0">
                <a:ln>
                  <a:noFill/>
                </a:ln>
                <a:solidFill>
                  <a:schemeClr val="tx1"/>
                </a:solidFill>
                <a:effectLst/>
              </a:rPr>
              <a:t>GNSS-derived coordinates are calculated in the ITRF for the observation epoch (e.g., 2025.0).</a:t>
            </a:r>
            <a:r>
              <a:rPr lang="en-US" altLang="en-DE" sz="1600" dirty="0"/>
              <a:t> </a:t>
            </a:r>
            <a:r>
              <a:rPr kumimoji="0" lang="en-DE" altLang="en-DE" sz="1600" i="0" u="none" strike="noStrike" cap="none" normalizeH="0" baseline="0" dirty="0">
                <a:ln>
                  <a:noFill/>
                </a:ln>
                <a:solidFill>
                  <a:schemeClr val="tx1"/>
                </a:solidFill>
                <a:effectLst/>
              </a:rPr>
              <a:t>These coordinates are then transformed back to the ETRS (as referenced to 1989.0</a:t>
            </a:r>
            <a:r>
              <a:rPr kumimoji="0" lang="en-GB" altLang="en-DE" sz="1600" i="0" u="none" strike="noStrike" cap="none" normalizeH="0" baseline="0" dirty="0">
                <a:ln>
                  <a:noFill/>
                </a:ln>
                <a:solidFill>
                  <a:schemeClr val="tx1"/>
                </a:solidFill>
                <a:effectLst/>
              </a:rPr>
              <a:t> (or an epoch of their choosing)</a:t>
            </a:r>
            <a:r>
              <a:rPr kumimoji="0" lang="en-DE" altLang="en-DE" sz="1600" i="0" u="none" strike="noStrike" cap="none" normalizeH="0" baseline="0" dirty="0">
                <a:ln>
                  <a:noFill/>
                </a:ln>
                <a:solidFill>
                  <a:schemeClr val="tx1"/>
                </a:solidFill>
                <a:effectLst/>
              </a:rPr>
              <a:t>) using plate motion models and transformations</a:t>
            </a:r>
            <a:r>
              <a:rPr kumimoji="0" lang="en-US" altLang="en-DE" sz="1600" i="0" u="none" strike="noStrike" cap="none" normalizeH="0" baseline="0" dirty="0">
                <a:ln>
                  <a:noFill/>
                </a:ln>
                <a:solidFill>
                  <a:schemeClr val="tx1"/>
                </a:solidFill>
                <a:effectLst/>
              </a:rPr>
              <a:t> (e.g. </a:t>
            </a:r>
            <a:r>
              <a:rPr lang="en-GB" sz="1600" dirty="0"/>
              <a:t>NNR-NUVEL-1A or more recent versions (e.g., ITRF2014 Plate Motion Model or ITRF2020 Plate Motion Model)</a:t>
            </a:r>
            <a:r>
              <a:rPr kumimoji="0" lang="en-DE" altLang="en-DE" sz="1600" b="0" i="0" u="none" strike="noStrike" cap="none" normalizeH="0" baseline="0" dirty="0">
                <a:ln>
                  <a:noFill/>
                </a:ln>
                <a:solidFill>
                  <a:schemeClr val="tx1"/>
                </a:solidFill>
                <a:effectLst/>
              </a:rPr>
              <a:t>.</a:t>
            </a:r>
            <a:endParaRPr lang="en-US" altLang="en-DE" sz="1600" dirty="0"/>
          </a:p>
          <a:p>
            <a:r>
              <a:rPr lang="en-GB" sz="1600" dirty="0"/>
              <a:t>Coordinate velocities are “minimized" instead of “eliminated“. While continental drift is largely mitigated, there are residual effects that cannot be entirely removed:</a:t>
            </a:r>
          </a:p>
          <a:p>
            <a:pPr marL="742950" lvl="1" indent="-285750">
              <a:buFont typeface="Arial" panose="020B0604020202020204" pitchFamily="34" charset="0"/>
              <a:buChar char="•"/>
            </a:pPr>
            <a:r>
              <a:rPr lang="en-GB" sz="1600" dirty="0"/>
              <a:t>Local Tectonic Deformation: Regions within Europe that experience seismic activity or crustal deformation (e.g., near plate boundaries or fault zones) may still see small positional changes over time.</a:t>
            </a:r>
          </a:p>
          <a:p>
            <a:pPr marL="742950" lvl="1" indent="-285750">
              <a:buFont typeface="Arial" panose="020B0604020202020204" pitchFamily="34" charset="0"/>
              <a:buChar char="•"/>
            </a:pPr>
            <a:r>
              <a:rPr lang="en-GB" sz="1600" dirty="0"/>
              <a:t>Plate Flexing: Even within the "stable" part of the Eurasian plate, minor deformations can occur, causing slight deviations in position over long periods.</a:t>
            </a:r>
          </a:p>
          <a:p>
            <a:pPr marL="285750" indent="-285750"/>
            <a:r>
              <a:rPr kumimoji="0" lang="en-DE" altLang="en-DE" sz="1600" b="0" i="0" u="none" strike="noStrike" cap="none" normalizeH="0" baseline="0" dirty="0">
                <a:ln>
                  <a:noFill/>
                </a:ln>
                <a:solidFill>
                  <a:schemeClr val="tx1"/>
                </a:solidFill>
                <a:effectLst/>
              </a:rPr>
              <a:t>Updates </a:t>
            </a:r>
            <a:r>
              <a:rPr kumimoji="0" lang="en-US" altLang="en-DE" sz="1600" b="0" i="0" u="none" strike="noStrike" cap="none" normalizeH="0" baseline="0" dirty="0">
                <a:ln>
                  <a:noFill/>
                </a:ln>
                <a:solidFill>
                  <a:schemeClr val="tx1"/>
                </a:solidFill>
                <a:effectLst/>
              </a:rPr>
              <a:t>to ETRS89 </a:t>
            </a:r>
            <a:r>
              <a:rPr kumimoji="0" lang="en-DE" altLang="en-DE" sz="1600" b="0" i="0" u="none" strike="noStrike" cap="none" normalizeH="0" baseline="0" dirty="0">
                <a:ln>
                  <a:noFill/>
                </a:ln>
                <a:solidFill>
                  <a:schemeClr val="tx1"/>
                </a:solidFill>
                <a:effectLst/>
              </a:rPr>
              <a:t>(e.g., ETRF2000, ETRF2014) are released periodically to reflect advancements in geodesy but maintain the static plate-fixed assumption. </a:t>
            </a:r>
          </a:p>
          <a:p>
            <a:pPr marL="285750" indent="-285750"/>
            <a:r>
              <a:rPr kumimoji="0" lang="en-DE" altLang="en-DE" sz="1600" b="0" i="0" u="none" strike="noStrike" cap="none" normalizeH="0" baseline="0" dirty="0">
                <a:ln>
                  <a:noFill/>
                </a:ln>
                <a:solidFill>
                  <a:schemeClr val="tx1"/>
                </a:solidFill>
                <a:effectLst/>
              </a:rPr>
              <a:t>Uses fixed transformations to align GNSS-derived coordinates (in ITRF) with the static Eurasian plate framework.</a:t>
            </a:r>
            <a:endParaRPr kumimoji="0" lang="en-US" altLang="en-DE" sz="1600" b="0" i="0" u="none" strike="noStrike" cap="none" normalizeH="0" baseline="0" dirty="0">
              <a:ln>
                <a:noFill/>
              </a:ln>
              <a:solidFill>
                <a:schemeClr val="tx1"/>
              </a:solidFill>
              <a:effectLst/>
            </a:endParaRPr>
          </a:p>
          <a:p>
            <a:pPr marL="742950" lvl="1" indent="-285750">
              <a:buFont typeface="Arial" panose="020B0604020202020204" pitchFamily="34" charset="0"/>
              <a:buChar char="•"/>
            </a:pPr>
            <a:endParaRPr lang="en-GB" sz="1600" dirty="0"/>
          </a:p>
        </p:txBody>
      </p:sp>
      <p:sp>
        <p:nvSpPr>
          <p:cNvPr id="2" name="Title 2">
            <a:extLst>
              <a:ext uri="{FF2B5EF4-FFF2-40B4-BE49-F238E27FC236}">
                <a16:creationId xmlns:a16="http://schemas.microsoft.com/office/drawing/2014/main" id="{B66E486D-CD2A-E9B6-04AB-DB1343BF2DEA}"/>
              </a:ext>
            </a:extLst>
          </p:cNvPr>
          <p:cNvSpPr txBox="1">
            <a:spLocks/>
          </p:cNvSpPr>
          <p:nvPr/>
        </p:nvSpPr>
        <p:spPr>
          <a:xfrm>
            <a:off x="0" y="1047"/>
            <a:ext cx="8222166" cy="826149"/>
          </a:xfrm>
          <a:prstGeom prst="rect">
            <a:avLst/>
          </a:prstGeom>
          <a:solidFill>
            <a:srgbClr val="2792B8"/>
          </a:solidFill>
        </p:spPr>
        <p:txBody>
          <a:bodyPr vert="horz" lIns="720000" tIns="45720" rIns="91440" bIns="45720" rtlCol="0"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Ways to create a regional reference frame</a:t>
            </a:r>
            <a:endParaRPr lang="en-GB" sz="4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3443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987F8-ECFB-044D-9033-27A6840C962B}"/>
            </a:ext>
          </a:extLst>
        </p:cNvPr>
        <p:cNvGrpSpPr/>
        <p:nvPr/>
      </p:nvGrpSpPr>
      <p:grpSpPr>
        <a:xfrm>
          <a:off x="0" y="0"/>
          <a:ext cx="0" cy="0"/>
          <a:chOff x="0" y="0"/>
          <a:chExt cx="0" cy="0"/>
        </a:xfrm>
      </p:grpSpPr>
      <p:sp>
        <p:nvSpPr>
          <p:cNvPr id="69634" name="Rectangle 2">
            <a:extLst>
              <a:ext uri="{FF2B5EF4-FFF2-40B4-BE49-F238E27FC236}">
                <a16:creationId xmlns:a16="http://schemas.microsoft.com/office/drawing/2014/main" id="{C0A62535-A7BF-8CC1-0426-1A75576C6AAC}"/>
              </a:ext>
            </a:extLst>
          </p:cNvPr>
          <p:cNvSpPr>
            <a:spLocks noGrp="1" noChangeArrowheads="1"/>
          </p:cNvSpPr>
          <p:nvPr>
            <p:ph type="title"/>
          </p:nvPr>
        </p:nvSpPr>
        <p:spPr>
          <a:xfrm>
            <a:off x="767408" y="228600"/>
            <a:ext cx="10441160" cy="609600"/>
          </a:xfrm>
        </p:spPr>
        <p:txBody>
          <a:bodyPr/>
          <a:lstStyle/>
          <a:p>
            <a:pPr eaLnBrk="1" hangingPunct="1"/>
            <a:r>
              <a:rPr lang="en-US" altLang="fr-FR" sz="2800" b="1" dirty="0"/>
              <a:t>From ITRF to Regional Reference Frames (2/3)</a:t>
            </a:r>
          </a:p>
        </p:txBody>
      </p:sp>
      <p:sp>
        <p:nvSpPr>
          <p:cNvPr id="2" name="Title 2">
            <a:extLst>
              <a:ext uri="{FF2B5EF4-FFF2-40B4-BE49-F238E27FC236}">
                <a16:creationId xmlns:a16="http://schemas.microsoft.com/office/drawing/2014/main" id="{3D9644D2-97C0-C1C0-9FB3-1C9C78AD7BDC}"/>
              </a:ext>
            </a:extLst>
          </p:cNvPr>
          <p:cNvSpPr txBox="1">
            <a:spLocks/>
          </p:cNvSpPr>
          <p:nvPr/>
        </p:nvSpPr>
        <p:spPr>
          <a:xfrm>
            <a:off x="0" y="1047"/>
            <a:ext cx="8222166" cy="826149"/>
          </a:xfrm>
          <a:prstGeom prst="rect">
            <a:avLst/>
          </a:prstGeom>
          <a:solidFill>
            <a:srgbClr val="2792B8"/>
          </a:solidFill>
        </p:spPr>
        <p:txBody>
          <a:bodyPr vert="horz" lIns="720000" tIns="45720" rIns="91440" bIns="45720" rtlCol="0"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Ways to create a regional reference frame</a:t>
            </a:r>
            <a:endParaRPr lang="en-GB" sz="4400" b="1" dirty="0">
              <a:solidFill>
                <a:schemeClr val="bg1"/>
              </a:solidFill>
              <a:latin typeface="Calibri" panose="020F0502020204030204" pitchFamily="34"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13A83371-C3E7-B9D9-5A83-20DCC6C4907C}"/>
              </a:ext>
            </a:extLst>
          </p:cNvPr>
          <p:cNvGraphicFramePr>
            <a:graphicFrameLocks noGrp="1"/>
          </p:cNvGraphicFramePr>
          <p:nvPr>
            <p:extLst>
              <p:ext uri="{D42A27DB-BD31-4B8C-83A1-F6EECF244321}">
                <p14:modId xmlns:p14="http://schemas.microsoft.com/office/powerpoint/2010/main" val="2945949872"/>
              </p:ext>
            </p:extLst>
          </p:nvPr>
        </p:nvGraphicFramePr>
        <p:xfrm>
          <a:off x="1331913" y="1755510"/>
          <a:ext cx="8128000" cy="1320800"/>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397557636"/>
                    </a:ext>
                  </a:extLst>
                </a:gridCol>
                <a:gridCol w="2032000">
                  <a:extLst>
                    <a:ext uri="{9D8B030D-6E8A-4147-A177-3AD203B41FA5}">
                      <a16:colId xmlns:a16="http://schemas.microsoft.com/office/drawing/2014/main" val="566218634"/>
                    </a:ext>
                  </a:extLst>
                </a:gridCol>
                <a:gridCol w="2032000">
                  <a:extLst>
                    <a:ext uri="{9D8B030D-6E8A-4147-A177-3AD203B41FA5}">
                      <a16:colId xmlns:a16="http://schemas.microsoft.com/office/drawing/2014/main" val="4241876713"/>
                    </a:ext>
                  </a:extLst>
                </a:gridCol>
                <a:gridCol w="2032000">
                  <a:extLst>
                    <a:ext uri="{9D8B030D-6E8A-4147-A177-3AD203B41FA5}">
                      <a16:colId xmlns:a16="http://schemas.microsoft.com/office/drawing/2014/main" val="971016062"/>
                    </a:ext>
                  </a:extLst>
                </a:gridCol>
              </a:tblGrid>
              <a:tr h="370840">
                <a:tc>
                  <a:txBody>
                    <a:bodyPr/>
                    <a:lstStyle/>
                    <a:p>
                      <a:endParaRPr lang="en-D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b="1" dirty="0"/>
                        <a:t>Europe</a:t>
                      </a:r>
                      <a:endParaRPr lang="en-DE"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b="1" dirty="0"/>
                        <a:t>Asia-Pacific</a:t>
                      </a:r>
                      <a:endParaRPr lang="en-DE"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b="1" dirty="0"/>
                        <a:t>Americas</a:t>
                      </a:r>
                      <a:endParaRPr lang="en-DE"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9245509"/>
                  </a:ext>
                </a:extLst>
              </a:tr>
              <a:tr h="370840">
                <a:tc>
                  <a:txBody>
                    <a:bodyPr/>
                    <a:lstStyle/>
                    <a:p>
                      <a:r>
                        <a:rPr lang="en-GB" sz="1600" b="1" dirty="0"/>
                        <a:t>Static / Time Dependent</a:t>
                      </a:r>
                      <a:endParaRPr lang="en-DE"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Static</a:t>
                      </a:r>
                      <a:endParaRPr lang="en-D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Time Dependent</a:t>
                      </a:r>
                      <a:endParaRPr lang="en-D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Time Dependent</a:t>
                      </a:r>
                      <a:endParaRPr lang="en-D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5705955"/>
                  </a:ext>
                </a:extLst>
              </a:tr>
              <a:tr h="370840">
                <a:tc>
                  <a:txBody>
                    <a:bodyPr/>
                    <a:lstStyle/>
                    <a:p>
                      <a:r>
                        <a:rPr lang="en-GB" sz="1600" b="1" dirty="0"/>
                        <a:t>Epoch</a:t>
                      </a:r>
                      <a:endParaRPr lang="en-DE"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1989</a:t>
                      </a:r>
                      <a:endParaRPr lang="en-D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Middle of each week</a:t>
                      </a:r>
                      <a:endParaRPr lang="en-D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Middle of each week</a:t>
                      </a:r>
                      <a:endParaRPr lang="en-D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9692889"/>
                  </a:ext>
                </a:extLst>
              </a:tr>
            </a:tbl>
          </a:graphicData>
        </a:graphic>
      </p:graphicFrame>
    </p:spTree>
    <p:extLst>
      <p:ext uri="{BB962C8B-B14F-4D97-AF65-F5344CB8AC3E}">
        <p14:creationId xmlns:p14="http://schemas.microsoft.com/office/powerpoint/2010/main" val="114238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63535-6713-7ADB-A062-E3A847548678}"/>
            </a:ext>
          </a:extLst>
        </p:cNvPr>
        <p:cNvGrpSpPr/>
        <p:nvPr/>
      </p:nvGrpSpPr>
      <p:grpSpPr>
        <a:xfrm>
          <a:off x="0" y="0"/>
          <a:ext cx="0" cy="0"/>
          <a:chOff x="0" y="0"/>
          <a:chExt cx="0" cy="0"/>
        </a:xfrm>
      </p:grpSpPr>
      <p:sp>
        <p:nvSpPr>
          <p:cNvPr id="69634" name="Rectangle 2">
            <a:extLst>
              <a:ext uri="{FF2B5EF4-FFF2-40B4-BE49-F238E27FC236}">
                <a16:creationId xmlns:a16="http://schemas.microsoft.com/office/drawing/2014/main" id="{CF9B42A6-7A37-6448-0EAA-257BC022F5DC}"/>
              </a:ext>
            </a:extLst>
          </p:cNvPr>
          <p:cNvSpPr>
            <a:spLocks noGrp="1" noChangeArrowheads="1"/>
          </p:cNvSpPr>
          <p:nvPr>
            <p:ph type="title"/>
          </p:nvPr>
        </p:nvSpPr>
        <p:spPr>
          <a:xfrm>
            <a:off x="767408" y="228600"/>
            <a:ext cx="10441160" cy="609600"/>
          </a:xfrm>
        </p:spPr>
        <p:txBody>
          <a:bodyPr/>
          <a:lstStyle/>
          <a:p>
            <a:pPr eaLnBrk="1" hangingPunct="1"/>
            <a:r>
              <a:rPr lang="en-US" altLang="fr-FR" sz="2800" b="1" dirty="0"/>
              <a:t>From ITRF to Regional Reference Frames (2/3)</a:t>
            </a:r>
          </a:p>
        </p:txBody>
      </p:sp>
      <p:sp>
        <p:nvSpPr>
          <p:cNvPr id="69635" name="Rectangle 3">
            <a:extLst>
              <a:ext uri="{FF2B5EF4-FFF2-40B4-BE49-F238E27FC236}">
                <a16:creationId xmlns:a16="http://schemas.microsoft.com/office/drawing/2014/main" id="{965DB012-E74A-E7B9-4438-9288C5BE8A7C}"/>
              </a:ext>
            </a:extLst>
          </p:cNvPr>
          <p:cNvSpPr>
            <a:spLocks noGrp="1" noChangeArrowheads="1"/>
          </p:cNvSpPr>
          <p:nvPr>
            <p:ph type="body" idx="1"/>
          </p:nvPr>
        </p:nvSpPr>
        <p:spPr>
          <a:xfrm>
            <a:off x="767408" y="980728"/>
            <a:ext cx="11161239" cy="5343872"/>
          </a:xfrm>
        </p:spPr>
        <p:txBody>
          <a:bodyPr>
            <a:noAutofit/>
          </a:bodyPr>
          <a:lstStyle/>
          <a:p>
            <a:pPr marL="0" indent="0">
              <a:buNone/>
            </a:pPr>
            <a:r>
              <a:rPr lang="en-US" altLang="fr-FR" sz="1800" b="1" dirty="0"/>
              <a:t>European Terrestrial Reference System 1989 (ETRS89) – “minimizing the residuals” </a:t>
            </a:r>
          </a:p>
          <a:p>
            <a:pPr marL="742950" lvl="1" indent="-285750">
              <a:buFont typeface="Arial" panose="020B0604020202020204" pitchFamily="34" charset="0"/>
              <a:buChar char="•"/>
            </a:pPr>
            <a:endParaRPr lang="en-GB" sz="1600" dirty="0"/>
          </a:p>
        </p:txBody>
      </p:sp>
      <p:sp>
        <p:nvSpPr>
          <p:cNvPr id="2" name="Title 2">
            <a:extLst>
              <a:ext uri="{FF2B5EF4-FFF2-40B4-BE49-F238E27FC236}">
                <a16:creationId xmlns:a16="http://schemas.microsoft.com/office/drawing/2014/main" id="{CC24B752-8DC1-3616-5611-4F6E7DE7920F}"/>
              </a:ext>
            </a:extLst>
          </p:cNvPr>
          <p:cNvSpPr txBox="1">
            <a:spLocks/>
          </p:cNvSpPr>
          <p:nvPr/>
        </p:nvSpPr>
        <p:spPr>
          <a:xfrm>
            <a:off x="0" y="1047"/>
            <a:ext cx="8222166" cy="826149"/>
          </a:xfrm>
          <a:prstGeom prst="rect">
            <a:avLst/>
          </a:prstGeom>
          <a:solidFill>
            <a:srgbClr val="2792B8"/>
          </a:solidFill>
        </p:spPr>
        <p:txBody>
          <a:bodyPr vert="horz" lIns="720000" tIns="45720" rIns="91440" bIns="45720" rtlCol="0"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Ways to create a regional reference frame</a:t>
            </a:r>
            <a:endParaRPr lang="en-GB" sz="4400" b="1" dirty="0">
              <a:solidFill>
                <a:schemeClr val="bg1"/>
              </a:solidFill>
              <a:latin typeface="Calibri" panose="020F0502020204030204" pitchFamily="34" charset="0"/>
              <a:cs typeface="Calibri" panose="020F0502020204030204" pitchFamily="34" charset="0"/>
            </a:endParaRPr>
          </a:p>
        </p:txBody>
      </p:sp>
      <p:pic>
        <p:nvPicPr>
          <p:cNvPr id="3" name="Picture 2" descr="A map of the world&#10;&#10;Description automatically generated">
            <a:extLst>
              <a:ext uri="{FF2B5EF4-FFF2-40B4-BE49-F238E27FC236}">
                <a16:creationId xmlns:a16="http://schemas.microsoft.com/office/drawing/2014/main" id="{9266D67B-07BE-DAF4-F0EC-8237E45425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190" y="1976993"/>
            <a:ext cx="5659605" cy="3504471"/>
          </a:xfrm>
          <a:prstGeom prst="rect">
            <a:avLst/>
          </a:prstGeom>
        </p:spPr>
      </p:pic>
      <p:pic>
        <p:nvPicPr>
          <p:cNvPr id="4" name="Picture 3" descr="A map of the world&#10;&#10;Description automatically generated">
            <a:extLst>
              <a:ext uri="{FF2B5EF4-FFF2-40B4-BE49-F238E27FC236}">
                <a16:creationId xmlns:a16="http://schemas.microsoft.com/office/drawing/2014/main" id="{E617441C-34A7-7B46-3E7B-7F33A86797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3945" y="1976992"/>
            <a:ext cx="4163850" cy="3532125"/>
          </a:xfrm>
          <a:prstGeom prst="rect">
            <a:avLst/>
          </a:prstGeom>
        </p:spPr>
      </p:pic>
    </p:spTree>
    <p:extLst>
      <p:ext uri="{BB962C8B-B14F-4D97-AF65-F5344CB8AC3E}">
        <p14:creationId xmlns:p14="http://schemas.microsoft.com/office/powerpoint/2010/main" val="2173082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B2746-6A55-0C09-4684-F87E05655FD9}"/>
            </a:ext>
          </a:extLst>
        </p:cNvPr>
        <p:cNvGrpSpPr/>
        <p:nvPr/>
      </p:nvGrpSpPr>
      <p:grpSpPr>
        <a:xfrm>
          <a:off x="0" y="0"/>
          <a:ext cx="0" cy="0"/>
          <a:chOff x="0" y="0"/>
          <a:chExt cx="0" cy="0"/>
        </a:xfrm>
      </p:grpSpPr>
      <p:sp>
        <p:nvSpPr>
          <p:cNvPr id="69634" name="Rectangle 2">
            <a:extLst>
              <a:ext uri="{FF2B5EF4-FFF2-40B4-BE49-F238E27FC236}">
                <a16:creationId xmlns:a16="http://schemas.microsoft.com/office/drawing/2014/main" id="{86E8654D-9103-55B6-72C6-B51D9B402453}"/>
              </a:ext>
            </a:extLst>
          </p:cNvPr>
          <p:cNvSpPr>
            <a:spLocks noGrp="1" noChangeArrowheads="1"/>
          </p:cNvSpPr>
          <p:nvPr>
            <p:ph type="title"/>
          </p:nvPr>
        </p:nvSpPr>
        <p:spPr>
          <a:xfrm>
            <a:off x="767408" y="228600"/>
            <a:ext cx="10441160" cy="609600"/>
          </a:xfrm>
        </p:spPr>
        <p:txBody>
          <a:bodyPr/>
          <a:lstStyle/>
          <a:p>
            <a:pPr eaLnBrk="1" hangingPunct="1"/>
            <a:r>
              <a:rPr lang="en-US" altLang="fr-FR" sz="2800" b="1" dirty="0"/>
              <a:t>From ITRF to Regional Reference Frames (2/3)</a:t>
            </a:r>
          </a:p>
        </p:txBody>
      </p:sp>
      <p:sp>
        <p:nvSpPr>
          <p:cNvPr id="69635" name="Rectangle 3">
            <a:extLst>
              <a:ext uri="{FF2B5EF4-FFF2-40B4-BE49-F238E27FC236}">
                <a16:creationId xmlns:a16="http://schemas.microsoft.com/office/drawing/2014/main" id="{AF0E73D1-953A-93CC-4D27-E41E6D9D811B}"/>
              </a:ext>
            </a:extLst>
          </p:cNvPr>
          <p:cNvSpPr>
            <a:spLocks noGrp="1" noChangeArrowheads="1"/>
          </p:cNvSpPr>
          <p:nvPr>
            <p:ph type="body" idx="1"/>
          </p:nvPr>
        </p:nvSpPr>
        <p:spPr>
          <a:xfrm>
            <a:off x="767408" y="980728"/>
            <a:ext cx="11161239" cy="5343872"/>
          </a:xfrm>
        </p:spPr>
        <p:txBody>
          <a:bodyPr>
            <a:noAutofit/>
          </a:bodyPr>
          <a:lstStyle/>
          <a:p>
            <a:pPr marL="0" indent="0">
              <a:buNone/>
            </a:pPr>
            <a:r>
              <a:rPr lang="en-US" altLang="fr-FR" sz="1800" b="1" dirty="0"/>
              <a:t>Asia-Pacific Reference Frame (APREF)</a:t>
            </a:r>
          </a:p>
          <a:p>
            <a:r>
              <a:rPr lang="en-US" altLang="en-DE" sz="1600" dirty="0"/>
              <a:t>R</a:t>
            </a:r>
            <a:r>
              <a:rPr lang="en-DE" altLang="en-DE" sz="1600" dirty="0" err="1"/>
              <a:t>egional</a:t>
            </a:r>
            <a:r>
              <a:rPr lang="en-DE" altLang="en-DE" sz="1600" dirty="0"/>
              <a:t> realization of the ITRF </a:t>
            </a:r>
            <a:r>
              <a:rPr lang="en-US" altLang="en-DE" sz="1600" dirty="0">
                <a:solidFill>
                  <a:srgbClr val="FF0000"/>
                </a:solidFill>
              </a:rPr>
              <a:t>not </a:t>
            </a:r>
            <a:r>
              <a:rPr kumimoji="0" lang="en-DE" altLang="en-DE" sz="1600" b="0" i="0" u="none" strike="noStrike" cap="none" normalizeH="0" baseline="0" dirty="0">
                <a:ln>
                  <a:noFill/>
                </a:ln>
                <a:solidFill>
                  <a:srgbClr val="FF0000"/>
                </a:solidFill>
                <a:effectLst/>
              </a:rPr>
              <a:t>a single tectonic plate but is instead a direct realization of the </a:t>
            </a:r>
            <a:r>
              <a:rPr kumimoji="0" lang="en-DE" altLang="en-DE" sz="1600" i="0" u="none" strike="noStrike" cap="none" normalizeH="0" baseline="0" dirty="0">
                <a:ln>
                  <a:noFill/>
                </a:ln>
                <a:solidFill>
                  <a:srgbClr val="FF0000"/>
                </a:solidFill>
                <a:effectLst/>
              </a:rPr>
              <a:t>ITRF</a:t>
            </a:r>
            <a:r>
              <a:rPr kumimoji="0" lang="en-DE" altLang="en-DE" sz="1600" b="0" i="0" u="none" strike="noStrike" cap="none" normalizeH="0" baseline="0" dirty="0">
                <a:ln>
                  <a:noFill/>
                </a:ln>
                <a:solidFill>
                  <a:srgbClr val="FF0000"/>
                </a:solidFill>
                <a:effectLst/>
              </a:rPr>
              <a:t> for the Asia-Pacific region</a:t>
            </a:r>
            <a:r>
              <a:rPr lang="en-DE" altLang="en-DE" sz="1600" dirty="0"/>
              <a:t>.</a:t>
            </a:r>
            <a:endParaRPr lang="en-US" altLang="en-DE" sz="1600" dirty="0"/>
          </a:p>
          <a:p>
            <a:r>
              <a:rPr kumimoji="0" lang="en-US" altLang="en-DE" sz="1600" b="0" i="0" u="none" strike="noStrike" cap="none" normalizeH="0" baseline="0" dirty="0">
                <a:ln>
                  <a:noFill/>
                </a:ln>
                <a:solidFill>
                  <a:schemeClr val="tx1"/>
                </a:solidFill>
                <a:effectLst/>
              </a:rPr>
              <a:t>APREF is a </a:t>
            </a:r>
            <a:r>
              <a:rPr kumimoji="0" lang="en-US" altLang="en-DE" sz="1600" b="0" i="0" u="none" strike="noStrike" cap="none" normalizeH="0" baseline="0" dirty="0">
                <a:ln>
                  <a:noFill/>
                </a:ln>
                <a:solidFill>
                  <a:srgbClr val="FF0000"/>
                </a:solidFill>
                <a:effectLst/>
              </a:rPr>
              <a:t>time dependent reference frame</a:t>
            </a:r>
          </a:p>
          <a:p>
            <a:r>
              <a:rPr kumimoji="0" lang="en-US" altLang="en-DE" sz="1600" b="0" i="0" u="none" strike="noStrike" cap="none" normalizeH="0" baseline="0" dirty="0">
                <a:ln>
                  <a:noFill/>
                </a:ln>
                <a:solidFill>
                  <a:schemeClr val="tx1"/>
                </a:solidFill>
                <a:effectLst/>
              </a:rPr>
              <a:t>APREF Central Bureau provides updated coordinates weekly </a:t>
            </a:r>
            <a:r>
              <a:rPr kumimoji="0" lang="en-DE" altLang="en-DE" sz="1600" b="0" i="0" u="none" strike="noStrike" cap="none" normalizeH="0" baseline="0" dirty="0">
                <a:ln>
                  <a:noFill/>
                </a:ln>
                <a:solidFill>
                  <a:schemeClr val="tx1"/>
                </a:solidFill>
                <a:effectLst/>
              </a:rPr>
              <a:t>to reflect tectonic plate motions, seismic shifts, and other geodynamic processes. </a:t>
            </a:r>
            <a:endParaRPr kumimoji="0" lang="en-US" altLang="en-DE" sz="1600" b="0" i="0" u="none" strike="noStrike" cap="none" normalizeH="0" baseline="0" dirty="0">
              <a:ln>
                <a:noFill/>
              </a:ln>
              <a:solidFill>
                <a:schemeClr val="tx1"/>
              </a:solidFill>
              <a:effectLst/>
            </a:endParaRPr>
          </a:p>
          <a:p>
            <a:r>
              <a:rPr lang="en-US" altLang="en-DE" sz="1600" dirty="0"/>
              <a:t>Some national geodetic datums use the </a:t>
            </a:r>
            <a:r>
              <a:rPr kumimoji="0" lang="en-US" altLang="en-DE" sz="1600" b="0" i="0" u="none" strike="noStrike" cap="none" normalizeH="0" baseline="0" dirty="0">
                <a:ln>
                  <a:noFill/>
                </a:ln>
                <a:solidFill>
                  <a:srgbClr val="FF0000"/>
                </a:solidFill>
                <a:effectLst/>
              </a:rPr>
              <a:t>time dependent </a:t>
            </a:r>
            <a:r>
              <a:rPr lang="en-US" altLang="en-DE" sz="1600" dirty="0"/>
              <a:t>APREF as constraint for national static datums (e.g. Australia and New Zealand)</a:t>
            </a:r>
          </a:p>
          <a:p>
            <a:r>
              <a:rPr lang="en-US" altLang="en-DE" sz="1600" dirty="0"/>
              <a:t>Australia uses a plate motion model based on APREF data to propagate coordinates between the national static datum (fixed to 2020) and ITRF</a:t>
            </a:r>
          </a:p>
          <a:p>
            <a:r>
              <a:rPr lang="en-US" altLang="en-DE" sz="1600" dirty="0"/>
              <a:t>New Zealand uses a deformation model based on APREF data (and local data pre and post earthquakes) to propagate coordinates between the national static datum (2000) and ITRF.</a:t>
            </a:r>
          </a:p>
          <a:p>
            <a:r>
              <a:rPr lang="en-US" altLang="en-DE" sz="1600" dirty="0"/>
              <a:t>The regional </a:t>
            </a:r>
            <a:r>
              <a:rPr kumimoji="0" lang="en-US" altLang="en-DE" sz="1600" b="0" i="0" u="none" strike="noStrike" cap="none" normalizeH="0" baseline="0" dirty="0">
                <a:ln>
                  <a:noFill/>
                </a:ln>
                <a:solidFill>
                  <a:srgbClr val="FF0000"/>
                </a:solidFill>
                <a:effectLst/>
              </a:rPr>
              <a:t>time dependent reference frame </a:t>
            </a:r>
            <a:r>
              <a:rPr kumimoji="0" lang="en-US" altLang="en-DE" sz="1600" b="0" i="0" u="none" strike="noStrike" cap="none" normalizeH="0" baseline="0" dirty="0">
                <a:ln>
                  <a:noFill/>
                </a:ln>
                <a:effectLst/>
              </a:rPr>
              <a:t>s</a:t>
            </a:r>
            <a:r>
              <a:rPr kumimoji="0" lang="en-DE" altLang="en-DE" sz="1600" b="0" i="0" u="none" strike="noStrike" cap="none" normalizeH="0" baseline="0" dirty="0" err="1">
                <a:ln>
                  <a:noFill/>
                </a:ln>
                <a:solidFill>
                  <a:schemeClr val="tx1"/>
                </a:solidFill>
                <a:effectLst/>
              </a:rPr>
              <a:t>upports</a:t>
            </a:r>
            <a:r>
              <a:rPr kumimoji="0" lang="en-DE" altLang="en-DE" sz="1600" b="0" i="0" u="none" strike="noStrike" cap="none" normalizeH="0" baseline="0" dirty="0">
                <a:ln>
                  <a:noFill/>
                </a:ln>
                <a:solidFill>
                  <a:schemeClr val="tx1"/>
                </a:solidFill>
                <a:effectLst/>
              </a:rPr>
              <a:t> applications in the Asia-Pacific region, where plate motion and seismic activity are significant</a:t>
            </a:r>
            <a:r>
              <a:rPr kumimoji="0" lang="en-US" altLang="en-DE" sz="1600" b="0" i="0" u="none" strike="noStrike" cap="none" normalizeH="0" baseline="0" dirty="0">
                <a:ln>
                  <a:noFill/>
                </a:ln>
                <a:solidFill>
                  <a:schemeClr val="tx1"/>
                </a:solidFill>
                <a:effectLst/>
              </a:rPr>
              <a:t> (e.g. </a:t>
            </a:r>
            <a:r>
              <a:rPr kumimoji="0" lang="en-DE" altLang="en-DE" sz="1600" b="0" i="0" u="none" strike="noStrike" cap="none" normalizeH="0" baseline="0" dirty="0">
                <a:ln>
                  <a:noFill/>
                </a:ln>
                <a:solidFill>
                  <a:schemeClr val="tx1"/>
                </a:solidFill>
                <a:effectLst/>
              </a:rPr>
              <a:t>earthquake monitoring, tsunami warning systems, and high-precision navigation</a:t>
            </a:r>
            <a:r>
              <a:rPr kumimoji="0" lang="en-US" altLang="en-DE" sz="1600" b="0" i="0" u="none" strike="noStrike" cap="none" normalizeH="0" baseline="0" dirty="0">
                <a:ln>
                  <a:noFill/>
                </a:ln>
                <a:solidFill>
                  <a:schemeClr val="tx1"/>
                </a:solidFill>
                <a:effectLst/>
              </a:rPr>
              <a:t>)</a:t>
            </a:r>
            <a:endParaRPr kumimoji="0" lang="en-DE" altLang="en-DE" sz="1600" b="0" i="0" u="none" strike="noStrike" cap="none" normalizeH="0" baseline="0" dirty="0">
              <a:ln>
                <a:noFill/>
              </a:ln>
              <a:solidFill>
                <a:schemeClr val="tx1"/>
              </a:solidFill>
              <a:effectLst/>
            </a:endParaRPr>
          </a:p>
          <a:p>
            <a:r>
              <a:rPr lang="en-GB" sz="1600" dirty="0"/>
              <a:t>While both </a:t>
            </a:r>
            <a:r>
              <a:rPr lang="en-GB" sz="1600" b="1" dirty="0"/>
              <a:t>ETRS89</a:t>
            </a:r>
            <a:r>
              <a:rPr lang="en-GB" sz="1600" dirty="0"/>
              <a:t> and </a:t>
            </a:r>
            <a:r>
              <a:rPr lang="en-GB" sz="1600" b="1" dirty="0"/>
              <a:t>APREF</a:t>
            </a:r>
            <a:r>
              <a:rPr lang="en-GB" sz="1600" dirty="0"/>
              <a:t> serve as regional geodetic reference frameworks, their operation and design reflect their respective tectonic environments. The </a:t>
            </a:r>
            <a:r>
              <a:rPr lang="en-GB" sz="1600" b="1" dirty="0"/>
              <a:t>ETRS</a:t>
            </a:r>
            <a:r>
              <a:rPr lang="en-GB" sz="1600" dirty="0"/>
              <a:t> is static, tied to the Eurasian plate, and suited for Europe's relatively stable context. The </a:t>
            </a:r>
            <a:r>
              <a:rPr lang="en-GB" sz="1600" b="1" dirty="0"/>
              <a:t>APREF</a:t>
            </a:r>
            <a:r>
              <a:rPr lang="en-GB" sz="1600" dirty="0"/>
              <a:t>, on the other hand, operates dynamically in direct alignment with the ITRF, reflecting the tectonic activity and complexity of the Asia-Pacific region.</a:t>
            </a:r>
            <a:endParaRPr lang="en-US" altLang="en-DE" sz="1600" dirty="0"/>
          </a:p>
          <a:p>
            <a:endParaRPr lang="en-US" altLang="en-DE" sz="1600" dirty="0"/>
          </a:p>
          <a:p>
            <a:endParaRPr kumimoji="0" lang="en-US" altLang="en-DE" sz="1600" b="0" i="0" u="none" strike="noStrike" cap="none" normalizeH="0" baseline="0" dirty="0">
              <a:ln>
                <a:noFill/>
              </a:ln>
              <a:solidFill>
                <a:schemeClr val="tx1"/>
              </a:solidFill>
              <a:effectLst/>
            </a:endParaRPr>
          </a:p>
          <a:p>
            <a:endParaRPr lang="en-US" altLang="en-DE" sz="1600" dirty="0"/>
          </a:p>
          <a:p>
            <a:endParaRPr kumimoji="0" lang="en-DE" altLang="en-DE" sz="1600" b="0" i="0" u="none" strike="noStrike" cap="none" normalizeH="0" baseline="0" dirty="0">
              <a:ln>
                <a:noFill/>
              </a:ln>
              <a:solidFill>
                <a:schemeClr val="tx1"/>
              </a:solidFill>
              <a:effectLst/>
            </a:endParaRPr>
          </a:p>
        </p:txBody>
      </p:sp>
      <p:sp>
        <p:nvSpPr>
          <p:cNvPr id="2" name="Title 2">
            <a:extLst>
              <a:ext uri="{FF2B5EF4-FFF2-40B4-BE49-F238E27FC236}">
                <a16:creationId xmlns:a16="http://schemas.microsoft.com/office/drawing/2014/main" id="{F215AEF3-8FD1-9B33-8C18-310BCA0D1916}"/>
              </a:ext>
            </a:extLst>
          </p:cNvPr>
          <p:cNvSpPr txBox="1">
            <a:spLocks/>
          </p:cNvSpPr>
          <p:nvPr/>
        </p:nvSpPr>
        <p:spPr>
          <a:xfrm>
            <a:off x="0" y="1047"/>
            <a:ext cx="8222166" cy="826149"/>
          </a:xfrm>
          <a:prstGeom prst="rect">
            <a:avLst/>
          </a:prstGeom>
          <a:solidFill>
            <a:srgbClr val="2792B8"/>
          </a:solidFill>
        </p:spPr>
        <p:txBody>
          <a:bodyPr vert="horz" lIns="720000" tIns="45720" rIns="91440" bIns="45720" rtlCol="0"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Ways to create a regional reference frame</a:t>
            </a:r>
            <a:endParaRPr lang="en-GB" sz="4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0822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BFB9B-F93E-ACF9-28A5-0D94FB4F83FB}"/>
            </a:ext>
          </a:extLst>
        </p:cNvPr>
        <p:cNvGrpSpPr/>
        <p:nvPr/>
      </p:nvGrpSpPr>
      <p:grpSpPr>
        <a:xfrm>
          <a:off x="0" y="0"/>
          <a:ext cx="0" cy="0"/>
          <a:chOff x="0" y="0"/>
          <a:chExt cx="0" cy="0"/>
        </a:xfrm>
      </p:grpSpPr>
      <p:sp>
        <p:nvSpPr>
          <p:cNvPr id="39" name="Title 2">
            <a:extLst>
              <a:ext uri="{FF2B5EF4-FFF2-40B4-BE49-F238E27FC236}">
                <a16:creationId xmlns:a16="http://schemas.microsoft.com/office/drawing/2014/main" id="{2F8EF4D1-CD11-C277-252C-49C0BA8A53C2}"/>
              </a:ext>
            </a:extLst>
          </p:cNvPr>
          <p:cNvSpPr txBox="1">
            <a:spLocks/>
          </p:cNvSpPr>
          <p:nvPr/>
        </p:nvSpPr>
        <p:spPr>
          <a:xfrm>
            <a:off x="0" y="1047"/>
            <a:ext cx="8222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ITRF and regional networks</a:t>
            </a:r>
            <a:endParaRPr lang="en-GB" sz="4400" b="1" dirty="0">
              <a:solidFill>
                <a:schemeClr val="bg1"/>
              </a:solidFill>
              <a:latin typeface="Calibri" panose="020F0502020204030204" pitchFamily="34" charset="0"/>
              <a:cs typeface="Calibri" panose="020F0502020204030204" pitchFamily="34" charset="0"/>
            </a:endParaRPr>
          </a:p>
        </p:txBody>
      </p:sp>
      <p:pic>
        <p:nvPicPr>
          <p:cNvPr id="2" name="Picture 4" descr="undefined">
            <a:extLst>
              <a:ext uri="{FF2B5EF4-FFF2-40B4-BE49-F238E27FC236}">
                <a16:creationId xmlns:a16="http://schemas.microsoft.com/office/drawing/2014/main" id="{9D240051-FF00-E1B8-3EAD-DF344821AAA0}"/>
              </a:ext>
            </a:extLst>
          </p:cNvPr>
          <p:cNvPicPr>
            <a:picLocks noChangeAspect="1" noChangeArrowheads="1"/>
          </p:cNvPicPr>
          <p:nvPr/>
        </p:nvPicPr>
        <p:blipFill>
          <a:blip r:embed="rId3">
            <a:alphaModFix amt="72000"/>
            <a:extLst>
              <a:ext uri="{28A0092B-C50C-407E-A947-70E740481C1C}">
                <a14:useLocalDpi xmlns:a14="http://schemas.microsoft.com/office/drawing/2010/main" val="0"/>
              </a:ext>
            </a:extLst>
          </a:blip>
          <a:srcRect/>
          <a:stretch>
            <a:fillRect/>
          </a:stretch>
        </p:blipFill>
        <p:spPr bwMode="auto">
          <a:xfrm>
            <a:off x="4616554" y="1284826"/>
            <a:ext cx="6699775" cy="330103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F9227020-1640-7E0B-5822-F46E3E8C5257}"/>
              </a:ext>
            </a:extLst>
          </p:cNvPr>
          <p:cNvSpPr/>
          <p:nvPr/>
        </p:nvSpPr>
        <p:spPr>
          <a:xfrm>
            <a:off x="9898238" y="2637640"/>
            <a:ext cx="908834" cy="369333"/>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Rectangle: Rounded Corners 6">
            <a:extLst>
              <a:ext uri="{FF2B5EF4-FFF2-40B4-BE49-F238E27FC236}">
                <a16:creationId xmlns:a16="http://schemas.microsoft.com/office/drawing/2014/main" id="{17A3E576-A01B-F090-88B5-A8EE9898E009}"/>
              </a:ext>
            </a:extLst>
          </p:cNvPr>
          <p:cNvSpPr/>
          <p:nvPr/>
        </p:nvSpPr>
        <p:spPr>
          <a:xfrm>
            <a:off x="7449602" y="4162983"/>
            <a:ext cx="816657" cy="30719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 name="Rectangle: Rounded Corners 7">
            <a:extLst>
              <a:ext uri="{FF2B5EF4-FFF2-40B4-BE49-F238E27FC236}">
                <a16:creationId xmlns:a16="http://schemas.microsoft.com/office/drawing/2014/main" id="{EAC8D02A-7FDE-5197-3693-ED41BEEC132E}"/>
              </a:ext>
            </a:extLst>
          </p:cNvPr>
          <p:cNvSpPr/>
          <p:nvPr/>
        </p:nvSpPr>
        <p:spPr>
          <a:xfrm>
            <a:off x="7603960" y="2725598"/>
            <a:ext cx="872355" cy="356873"/>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 name="Rectangle: Rounded Corners 8">
            <a:extLst>
              <a:ext uri="{FF2B5EF4-FFF2-40B4-BE49-F238E27FC236}">
                <a16:creationId xmlns:a16="http://schemas.microsoft.com/office/drawing/2014/main" id="{7FB37A2E-065F-7A36-BD36-F880C90654C3}"/>
              </a:ext>
            </a:extLst>
          </p:cNvPr>
          <p:cNvSpPr/>
          <p:nvPr/>
        </p:nvSpPr>
        <p:spPr>
          <a:xfrm>
            <a:off x="7674171" y="1613414"/>
            <a:ext cx="781736" cy="291869"/>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 name="Rectangle: Rounded Corners 9">
            <a:extLst>
              <a:ext uri="{FF2B5EF4-FFF2-40B4-BE49-F238E27FC236}">
                <a16:creationId xmlns:a16="http://schemas.microsoft.com/office/drawing/2014/main" id="{7FDE5B02-34AE-5F52-087E-4E7CB8630728}"/>
              </a:ext>
            </a:extLst>
          </p:cNvPr>
          <p:cNvSpPr/>
          <p:nvPr/>
        </p:nvSpPr>
        <p:spPr>
          <a:xfrm>
            <a:off x="6021201" y="3243810"/>
            <a:ext cx="879190" cy="369332"/>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 name="Rounded Rectangle 4">
            <a:extLst>
              <a:ext uri="{FF2B5EF4-FFF2-40B4-BE49-F238E27FC236}">
                <a16:creationId xmlns:a16="http://schemas.microsoft.com/office/drawing/2014/main" id="{04B1D787-3728-49D1-BC1B-D2DC8891CC5A}"/>
              </a:ext>
            </a:extLst>
          </p:cNvPr>
          <p:cNvSpPr/>
          <p:nvPr/>
        </p:nvSpPr>
        <p:spPr bwMode="auto">
          <a:xfrm>
            <a:off x="1179022" y="2472676"/>
            <a:ext cx="2782370" cy="717503"/>
          </a:xfrm>
          <a:prstGeom prst="roundRect">
            <a:avLst>
              <a:gd name="adj" fmla="val 16667"/>
            </a:avLst>
          </a:prstGeom>
          <a:no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chemeClr val="tx1"/>
                </a:solidFill>
                <a:effectLst/>
              </a:rPr>
              <a:t>IAG</a:t>
            </a:r>
            <a:r>
              <a:rPr lang="en-AU" b="1" dirty="0"/>
              <a:t> </a:t>
            </a:r>
            <a:r>
              <a:rPr kumimoji="0" lang="en-AU" sz="1800" b="1" i="0" u="none" strike="noStrike" cap="none" normalizeH="0" baseline="0" dirty="0">
                <a:ln>
                  <a:noFill/>
                </a:ln>
                <a:solidFill>
                  <a:schemeClr val="tx1"/>
                </a:solidFill>
                <a:effectLst/>
              </a:rPr>
              <a:t>Commission 1</a:t>
            </a:r>
            <a:br>
              <a:rPr kumimoji="0" lang="en-AU" sz="1800" b="0" i="0" u="none" strike="noStrike" cap="none" normalizeH="0" baseline="0" dirty="0">
                <a:ln>
                  <a:noFill/>
                </a:ln>
                <a:solidFill>
                  <a:schemeClr val="tx1"/>
                </a:solidFill>
                <a:effectLst/>
              </a:rPr>
            </a:br>
            <a:r>
              <a:rPr kumimoji="0" lang="en-AU" sz="1800" b="0" i="0" u="none" strike="noStrike" cap="none" normalizeH="0" baseline="0" dirty="0">
                <a:ln>
                  <a:noFill/>
                </a:ln>
                <a:solidFill>
                  <a:schemeClr val="tx1"/>
                </a:solidFill>
                <a:effectLst/>
              </a:rPr>
              <a:t> Reference Frames</a:t>
            </a:r>
          </a:p>
        </p:txBody>
      </p:sp>
      <p:sp>
        <p:nvSpPr>
          <p:cNvPr id="12" name="Rounded Rectangle 5">
            <a:extLst>
              <a:ext uri="{FF2B5EF4-FFF2-40B4-BE49-F238E27FC236}">
                <a16:creationId xmlns:a16="http://schemas.microsoft.com/office/drawing/2014/main" id="{98344A16-CA03-12FF-C921-AE49BF623F13}"/>
              </a:ext>
            </a:extLst>
          </p:cNvPr>
          <p:cNvSpPr/>
          <p:nvPr/>
        </p:nvSpPr>
        <p:spPr bwMode="auto">
          <a:xfrm>
            <a:off x="1258897" y="3555408"/>
            <a:ext cx="2635984" cy="1023969"/>
          </a:xfrm>
          <a:prstGeom prst="roundRect">
            <a:avLst/>
          </a:prstGeom>
          <a:no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chemeClr val="tx1"/>
                </a:solidFill>
                <a:effectLst/>
              </a:rPr>
              <a:t>Sub-commission 1.3 </a:t>
            </a:r>
          </a:p>
          <a:p>
            <a:pPr marL="0" marR="0" indent="0" algn="ctr"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a:ln>
                  <a:noFill/>
                </a:ln>
                <a:solidFill>
                  <a:schemeClr val="tx1"/>
                </a:solidFill>
                <a:effectLst/>
              </a:rPr>
              <a:t>Regional Reference Frames</a:t>
            </a:r>
          </a:p>
        </p:txBody>
      </p:sp>
      <p:sp>
        <p:nvSpPr>
          <p:cNvPr id="13" name="Rounded Rectangle 6">
            <a:extLst>
              <a:ext uri="{FF2B5EF4-FFF2-40B4-BE49-F238E27FC236}">
                <a16:creationId xmlns:a16="http://schemas.microsoft.com/office/drawing/2014/main" id="{E65274A5-CBDB-820E-B993-52CE818B4F8D}"/>
              </a:ext>
            </a:extLst>
          </p:cNvPr>
          <p:cNvSpPr/>
          <p:nvPr/>
        </p:nvSpPr>
        <p:spPr bwMode="auto">
          <a:xfrm>
            <a:off x="246045" y="5389948"/>
            <a:ext cx="1879319" cy="1023969"/>
          </a:xfrm>
          <a:prstGeom prst="roundRect">
            <a:avLst/>
          </a:prstGeom>
          <a:no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AU" b="1"/>
              <a:t>EUREF</a:t>
            </a:r>
          </a:p>
          <a:p>
            <a:pPr marL="0" marR="0" indent="0" algn="ctr"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a:ln>
                  <a:noFill/>
                </a:ln>
                <a:solidFill>
                  <a:schemeClr val="tx1"/>
                </a:solidFill>
                <a:effectLst/>
              </a:rPr>
              <a:t>1.3a </a:t>
            </a:r>
          </a:p>
          <a:p>
            <a:pPr marL="0" marR="0" indent="0" algn="ctr" defTabSz="914400" rtl="0" eaLnBrk="0" fontAlgn="base" latinLnBrk="0" hangingPunct="0">
              <a:lnSpc>
                <a:spcPct val="100000"/>
              </a:lnSpc>
              <a:spcBef>
                <a:spcPct val="0"/>
              </a:spcBef>
              <a:spcAft>
                <a:spcPct val="0"/>
              </a:spcAft>
              <a:buClrTx/>
              <a:buSzTx/>
              <a:buFontTx/>
              <a:buNone/>
              <a:tabLst/>
            </a:pPr>
            <a:r>
              <a:rPr lang="en-AU"/>
              <a:t>Europe </a:t>
            </a:r>
            <a:endParaRPr kumimoji="0" lang="en-AU" sz="1800" b="0" i="0" u="none" strike="noStrike" cap="none" normalizeH="0" baseline="0">
              <a:ln>
                <a:noFill/>
              </a:ln>
              <a:solidFill>
                <a:schemeClr val="tx1"/>
              </a:solidFill>
              <a:effectLst/>
            </a:endParaRPr>
          </a:p>
        </p:txBody>
      </p:sp>
      <p:sp>
        <p:nvSpPr>
          <p:cNvPr id="14" name="Rounded Rectangle 7">
            <a:extLst>
              <a:ext uri="{FF2B5EF4-FFF2-40B4-BE49-F238E27FC236}">
                <a16:creationId xmlns:a16="http://schemas.microsoft.com/office/drawing/2014/main" id="{7B26C6E2-79E3-0E8F-D8C3-0960609A2ED3}"/>
              </a:ext>
            </a:extLst>
          </p:cNvPr>
          <p:cNvSpPr/>
          <p:nvPr/>
        </p:nvSpPr>
        <p:spPr bwMode="auto">
          <a:xfrm>
            <a:off x="2322840" y="5379874"/>
            <a:ext cx="1888658" cy="1023969"/>
          </a:xfrm>
          <a:prstGeom prst="roundRect">
            <a:avLst/>
          </a:prstGeom>
          <a:no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AU" b="1"/>
              <a:t>SIRGAS</a:t>
            </a:r>
            <a:endParaRPr kumimoji="0" lang="en-AU" sz="1800" b="0" i="0" u="none" strike="noStrike" cap="none" normalizeH="0" baseline="0">
              <a:ln>
                <a:noFill/>
              </a:ln>
              <a:solidFill>
                <a:schemeClr val="tx1"/>
              </a:solidFill>
              <a:effectLst/>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a:ln>
                  <a:noFill/>
                </a:ln>
                <a:solidFill>
                  <a:schemeClr val="tx1"/>
                </a:solidFill>
                <a:effectLst/>
              </a:rPr>
              <a:t>1.3b </a:t>
            </a:r>
          </a:p>
          <a:p>
            <a:pPr marL="0" marR="0" indent="0" algn="ctr" defTabSz="914400" rtl="0" eaLnBrk="0" fontAlgn="base" latinLnBrk="0" hangingPunct="0">
              <a:lnSpc>
                <a:spcPct val="100000"/>
              </a:lnSpc>
              <a:spcBef>
                <a:spcPct val="0"/>
              </a:spcBef>
              <a:spcAft>
                <a:spcPct val="0"/>
              </a:spcAft>
              <a:buClrTx/>
              <a:buSzTx/>
              <a:buFontTx/>
              <a:buNone/>
              <a:tabLst/>
            </a:pPr>
            <a:r>
              <a:rPr lang="en-AU"/>
              <a:t>South America</a:t>
            </a:r>
            <a:endParaRPr kumimoji="0" lang="en-AU" sz="1800" b="0" i="0" u="none" strike="noStrike" cap="none" normalizeH="0" baseline="0">
              <a:ln>
                <a:noFill/>
              </a:ln>
              <a:solidFill>
                <a:schemeClr val="tx1"/>
              </a:solidFill>
              <a:effectLst/>
            </a:endParaRPr>
          </a:p>
        </p:txBody>
      </p:sp>
      <p:sp>
        <p:nvSpPr>
          <p:cNvPr id="15" name="Rounded Rectangle 8">
            <a:extLst>
              <a:ext uri="{FF2B5EF4-FFF2-40B4-BE49-F238E27FC236}">
                <a16:creationId xmlns:a16="http://schemas.microsoft.com/office/drawing/2014/main" id="{A3DC555F-EFDD-43B9-2C74-69CFAF42516F}"/>
              </a:ext>
            </a:extLst>
          </p:cNvPr>
          <p:cNvSpPr/>
          <p:nvPr/>
        </p:nvSpPr>
        <p:spPr bwMode="auto">
          <a:xfrm>
            <a:off x="4473471" y="5379873"/>
            <a:ext cx="1888658" cy="1023969"/>
          </a:xfrm>
          <a:prstGeom prst="roundRect">
            <a:avLst/>
          </a:prstGeom>
          <a:no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AU" b="1"/>
              <a:t>NAREF</a:t>
            </a:r>
            <a:endParaRPr kumimoji="0" lang="en-AU" sz="1800" b="0" i="0" u="none" strike="noStrike" cap="none" normalizeH="0" baseline="0">
              <a:ln>
                <a:noFill/>
              </a:ln>
              <a:solidFill>
                <a:schemeClr val="tx1"/>
              </a:solidFill>
              <a:effectLst/>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a:ln>
                  <a:noFill/>
                </a:ln>
                <a:solidFill>
                  <a:schemeClr val="tx1"/>
                </a:solidFill>
                <a:effectLst/>
              </a:rPr>
              <a:t>1.3c </a:t>
            </a:r>
          </a:p>
          <a:p>
            <a:pPr marL="0" marR="0" indent="0" algn="ctr" defTabSz="914400" rtl="0" eaLnBrk="0" fontAlgn="base" latinLnBrk="0" hangingPunct="0">
              <a:lnSpc>
                <a:spcPct val="100000"/>
              </a:lnSpc>
              <a:spcBef>
                <a:spcPct val="0"/>
              </a:spcBef>
              <a:spcAft>
                <a:spcPct val="0"/>
              </a:spcAft>
              <a:buClrTx/>
              <a:buSzTx/>
              <a:buFontTx/>
              <a:buNone/>
              <a:tabLst/>
            </a:pPr>
            <a:r>
              <a:rPr lang="en-AU"/>
              <a:t>North America</a:t>
            </a:r>
            <a:endParaRPr kumimoji="0" lang="en-AU" sz="1800" b="0" i="0" u="none" strike="noStrike" cap="none" normalizeH="0" baseline="0">
              <a:ln>
                <a:noFill/>
              </a:ln>
              <a:solidFill>
                <a:schemeClr val="tx1"/>
              </a:solidFill>
              <a:effectLst/>
            </a:endParaRPr>
          </a:p>
        </p:txBody>
      </p:sp>
      <p:sp>
        <p:nvSpPr>
          <p:cNvPr id="16" name="Rounded Rectangle 9">
            <a:extLst>
              <a:ext uri="{FF2B5EF4-FFF2-40B4-BE49-F238E27FC236}">
                <a16:creationId xmlns:a16="http://schemas.microsoft.com/office/drawing/2014/main" id="{D2E5E1E0-B2E2-747C-B05A-AB56A463290D}"/>
              </a:ext>
            </a:extLst>
          </p:cNvPr>
          <p:cNvSpPr/>
          <p:nvPr/>
        </p:nvSpPr>
        <p:spPr bwMode="auto">
          <a:xfrm>
            <a:off x="6575432" y="5379872"/>
            <a:ext cx="1670663" cy="1023969"/>
          </a:xfrm>
          <a:prstGeom prst="roundRect">
            <a:avLst/>
          </a:prstGeom>
          <a:no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AU" b="1"/>
              <a:t>AFREF</a:t>
            </a:r>
            <a:endParaRPr kumimoji="0" lang="en-AU" sz="1800" b="0" i="0" u="none" strike="noStrike" cap="none" normalizeH="0" baseline="0">
              <a:ln>
                <a:noFill/>
              </a:ln>
              <a:solidFill>
                <a:schemeClr val="tx1"/>
              </a:solidFill>
              <a:effectLst/>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a:ln>
                  <a:noFill/>
                </a:ln>
                <a:solidFill>
                  <a:schemeClr val="tx1"/>
                </a:solidFill>
                <a:effectLst/>
              </a:rPr>
              <a:t>1.3d </a:t>
            </a:r>
          </a:p>
          <a:p>
            <a:pPr marL="0" marR="0" indent="0" algn="ctr" defTabSz="914400" rtl="0" eaLnBrk="0" fontAlgn="base" latinLnBrk="0" hangingPunct="0">
              <a:lnSpc>
                <a:spcPct val="100000"/>
              </a:lnSpc>
              <a:spcBef>
                <a:spcPct val="0"/>
              </a:spcBef>
              <a:spcAft>
                <a:spcPct val="0"/>
              </a:spcAft>
              <a:buClrTx/>
              <a:buSzTx/>
              <a:buFontTx/>
              <a:buNone/>
              <a:tabLst/>
            </a:pPr>
            <a:r>
              <a:rPr lang="en-AU"/>
              <a:t>Africa</a:t>
            </a:r>
          </a:p>
        </p:txBody>
      </p:sp>
      <p:sp>
        <p:nvSpPr>
          <p:cNvPr id="18" name="Rounded Rectangle 10">
            <a:extLst>
              <a:ext uri="{FF2B5EF4-FFF2-40B4-BE49-F238E27FC236}">
                <a16:creationId xmlns:a16="http://schemas.microsoft.com/office/drawing/2014/main" id="{314FC2A9-58A1-8575-DCCA-74109C589C10}"/>
              </a:ext>
            </a:extLst>
          </p:cNvPr>
          <p:cNvSpPr/>
          <p:nvPr/>
        </p:nvSpPr>
        <p:spPr bwMode="auto">
          <a:xfrm>
            <a:off x="8486079" y="5394920"/>
            <a:ext cx="1670663" cy="1023969"/>
          </a:xfrm>
          <a:prstGeom prst="roundRect">
            <a:avLst/>
          </a:prstGeom>
          <a:no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AU" b="1">
                <a:solidFill>
                  <a:schemeClr val="tx2"/>
                </a:solidFill>
              </a:rPr>
              <a:t>APREF</a:t>
            </a:r>
            <a:endParaRPr kumimoji="0" lang="en-AU" sz="1800" i="0" u="none" strike="noStrike" cap="none" normalizeH="0" baseline="0">
              <a:ln>
                <a:noFill/>
              </a:ln>
              <a:solidFill>
                <a:schemeClr val="tx2"/>
              </a:solidFill>
              <a:effectLst/>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AU" sz="1800" i="0" u="none" strike="noStrike" cap="none" normalizeH="0" baseline="0">
                <a:ln>
                  <a:noFill/>
                </a:ln>
                <a:solidFill>
                  <a:schemeClr val="tx2"/>
                </a:solidFill>
                <a:effectLst/>
              </a:rPr>
              <a:t>1.3e </a:t>
            </a:r>
          </a:p>
          <a:p>
            <a:pPr marL="0" marR="0" indent="0" algn="ctr" defTabSz="914400" rtl="0" eaLnBrk="0" fontAlgn="base" latinLnBrk="0" hangingPunct="0">
              <a:lnSpc>
                <a:spcPct val="100000"/>
              </a:lnSpc>
              <a:spcBef>
                <a:spcPct val="0"/>
              </a:spcBef>
              <a:spcAft>
                <a:spcPct val="0"/>
              </a:spcAft>
              <a:buClrTx/>
              <a:buSzTx/>
              <a:buFontTx/>
              <a:buNone/>
              <a:tabLst/>
            </a:pPr>
            <a:r>
              <a:rPr lang="en-AU">
                <a:solidFill>
                  <a:schemeClr val="tx2"/>
                </a:solidFill>
              </a:rPr>
              <a:t>Asia Pacific</a:t>
            </a:r>
            <a:endParaRPr kumimoji="0" lang="en-AU" sz="1800" b="1" i="0" u="none" strike="noStrike" cap="none" normalizeH="0" baseline="0">
              <a:ln>
                <a:noFill/>
              </a:ln>
              <a:solidFill>
                <a:schemeClr val="tx2"/>
              </a:solidFill>
              <a:effectLst/>
            </a:endParaRPr>
          </a:p>
        </p:txBody>
      </p:sp>
      <p:cxnSp>
        <p:nvCxnSpPr>
          <p:cNvPr id="19" name="Straight Arrow Connector 18">
            <a:extLst>
              <a:ext uri="{FF2B5EF4-FFF2-40B4-BE49-F238E27FC236}">
                <a16:creationId xmlns:a16="http://schemas.microsoft.com/office/drawing/2014/main" id="{857187F4-3F42-6B05-4652-7F107C874892}"/>
              </a:ext>
            </a:extLst>
          </p:cNvPr>
          <p:cNvCxnSpPr>
            <a:cxnSpLocks/>
            <a:stCxn id="12" idx="0"/>
            <a:endCxn id="11" idx="2"/>
          </p:cNvCxnSpPr>
          <p:nvPr/>
        </p:nvCxnSpPr>
        <p:spPr bwMode="auto">
          <a:xfrm flipH="1" flipV="1">
            <a:off x="2570207" y="3190179"/>
            <a:ext cx="6682" cy="365229"/>
          </a:xfrm>
          <a:prstGeom prst="straightConnector1">
            <a:avLst/>
          </a:prstGeom>
          <a:solidFill>
            <a:schemeClr val="accent1"/>
          </a:solidFill>
          <a:ln w="2540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Rounded Rectangle 12">
            <a:extLst>
              <a:ext uri="{FF2B5EF4-FFF2-40B4-BE49-F238E27FC236}">
                <a16:creationId xmlns:a16="http://schemas.microsoft.com/office/drawing/2014/main" id="{CA6F28E9-AA9A-0A15-1101-1CE7AF1CAEA3}"/>
              </a:ext>
            </a:extLst>
          </p:cNvPr>
          <p:cNvSpPr/>
          <p:nvPr/>
        </p:nvSpPr>
        <p:spPr bwMode="auto">
          <a:xfrm>
            <a:off x="10364040" y="5379871"/>
            <a:ext cx="1581913" cy="1023969"/>
          </a:xfrm>
          <a:prstGeom prst="roundRect">
            <a:avLst/>
          </a:prstGeom>
          <a:no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AU" b="1"/>
              <a:t>SCAR</a:t>
            </a:r>
            <a:endParaRPr kumimoji="0" lang="en-AU" sz="1800" b="0" i="0" u="none" strike="noStrike" cap="none" normalizeH="0" baseline="0">
              <a:ln>
                <a:noFill/>
              </a:ln>
              <a:solidFill>
                <a:schemeClr val="tx1"/>
              </a:solidFill>
              <a:effectLst/>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a:ln>
                  <a:noFill/>
                </a:ln>
                <a:solidFill>
                  <a:schemeClr val="tx1"/>
                </a:solidFill>
                <a:effectLst/>
              </a:rPr>
              <a:t>1.3f </a:t>
            </a:r>
          </a:p>
          <a:p>
            <a:pPr marL="0" marR="0" indent="0" algn="ctr" defTabSz="914400" rtl="0" eaLnBrk="0" fontAlgn="base" latinLnBrk="0" hangingPunct="0">
              <a:lnSpc>
                <a:spcPct val="100000"/>
              </a:lnSpc>
              <a:spcBef>
                <a:spcPct val="0"/>
              </a:spcBef>
              <a:spcAft>
                <a:spcPct val="0"/>
              </a:spcAft>
              <a:buClrTx/>
              <a:buSzTx/>
              <a:buFontTx/>
              <a:buNone/>
              <a:tabLst/>
            </a:pPr>
            <a:r>
              <a:rPr lang="en-AU"/>
              <a:t>Antarctic</a:t>
            </a:r>
          </a:p>
        </p:txBody>
      </p:sp>
      <p:cxnSp>
        <p:nvCxnSpPr>
          <p:cNvPr id="21" name="Straight Arrow Connector 20">
            <a:extLst>
              <a:ext uri="{FF2B5EF4-FFF2-40B4-BE49-F238E27FC236}">
                <a16:creationId xmlns:a16="http://schemas.microsoft.com/office/drawing/2014/main" id="{1A9956DC-E24F-5A4F-4AC2-BC4F37161A34}"/>
              </a:ext>
            </a:extLst>
          </p:cNvPr>
          <p:cNvCxnSpPr/>
          <p:nvPr/>
        </p:nvCxnSpPr>
        <p:spPr bwMode="auto">
          <a:xfrm flipV="1">
            <a:off x="1170347" y="5018622"/>
            <a:ext cx="0" cy="361249"/>
          </a:xfrm>
          <a:prstGeom prst="straightConnector1">
            <a:avLst/>
          </a:prstGeom>
          <a:solidFill>
            <a:schemeClr val="accent1"/>
          </a:solidFill>
          <a:ln w="2540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a:extLst>
              <a:ext uri="{FF2B5EF4-FFF2-40B4-BE49-F238E27FC236}">
                <a16:creationId xmlns:a16="http://schemas.microsoft.com/office/drawing/2014/main" id="{0B005E6B-654C-5805-BE37-FCD589039EF3}"/>
              </a:ext>
            </a:extLst>
          </p:cNvPr>
          <p:cNvCxnSpPr/>
          <p:nvPr/>
        </p:nvCxnSpPr>
        <p:spPr bwMode="auto">
          <a:xfrm>
            <a:off x="1168250" y="5014644"/>
            <a:ext cx="9996260" cy="0"/>
          </a:xfrm>
          <a:prstGeom prst="straightConnector1">
            <a:avLst/>
          </a:prstGeom>
          <a:solidFill>
            <a:schemeClr val="accent1"/>
          </a:solidFill>
          <a:ln w="2540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a:extLst>
              <a:ext uri="{FF2B5EF4-FFF2-40B4-BE49-F238E27FC236}">
                <a16:creationId xmlns:a16="http://schemas.microsoft.com/office/drawing/2014/main" id="{D4E92B3D-048E-1C7B-5E87-B383B17E43FC}"/>
              </a:ext>
            </a:extLst>
          </p:cNvPr>
          <p:cNvCxnSpPr/>
          <p:nvPr/>
        </p:nvCxnSpPr>
        <p:spPr bwMode="auto">
          <a:xfrm flipV="1">
            <a:off x="11164510" y="5028699"/>
            <a:ext cx="0" cy="361249"/>
          </a:xfrm>
          <a:prstGeom prst="straightConnector1">
            <a:avLst/>
          </a:prstGeom>
          <a:solidFill>
            <a:schemeClr val="accent1"/>
          </a:solidFill>
          <a:ln w="2540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a:extLst>
              <a:ext uri="{FF2B5EF4-FFF2-40B4-BE49-F238E27FC236}">
                <a16:creationId xmlns:a16="http://schemas.microsoft.com/office/drawing/2014/main" id="{C4E8F6D2-55B0-79A0-BD4C-E486A5BF9CD0}"/>
              </a:ext>
            </a:extLst>
          </p:cNvPr>
          <p:cNvCxnSpPr/>
          <p:nvPr/>
        </p:nvCxnSpPr>
        <p:spPr bwMode="auto">
          <a:xfrm flipV="1">
            <a:off x="9283829" y="5028699"/>
            <a:ext cx="0" cy="361249"/>
          </a:xfrm>
          <a:prstGeom prst="straightConnector1">
            <a:avLst/>
          </a:prstGeom>
          <a:solidFill>
            <a:schemeClr val="accent1"/>
          </a:solidFill>
          <a:ln w="2540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a:extLst>
              <a:ext uri="{FF2B5EF4-FFF2-40B4-BE49-F238E27FC236}">
                <a16:creationId xmlns:a16="http://schemas.microsoft.com/office/drawing/2014/main" id="{AA7DB260-50A7-CD1B-CB55-30236CD97B36}"/>
              </a:ext>
            </a:extLst>
          </p:cNvPr>
          <p:cNvCxnSpPr/>
          <p:nvPr/>
        </p:nvCxnSpPr>
        <p:spPr bwMode="auto">
          <a:xfrm flipV="1">
            <a:off x="7410763" y="5022340"/>
            <a:ext cx="0" cy="361249"/>
          </a:xfrm>
          <a:prstGeom prst="straightConnector1">
            <a:avLst/>
          </a:prstGeom>
          <a:solidFill>
            <a:schemeClr val="accent1"/>
          </a:solidFill>
          <a:ln w="2540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a:extLst>
              <a:ext uri="{FF2B5EF4-FFF2-40B4-BE49-F238E27FC236}">
                <a16:creationId xmlns:a16="http://schemas.microsoft.com/office/drawing/2014/main" id="{11150664-A5C1-B075-3403-E71C57C63746}"/>
              </a:ext>
            </a:extLst>
          </p:cNvPr>
          <p:cNvCxnSpPr/>
          <p:nvPr/>
        </p:nvCxnSpPr>
        <p:spPr bwMode="auto">
          <a:xfrm flipV="1">
            <a:off x="5417800" y="5014644"/>
            <a:ext cx="0" cy="361249"/>
          </a:xfrm>
          <a:prstGeom prst="straightConnector1">
            <a:avLst/>
          </a:prstGeom>
          <a:solidFill>
            <a:schemeClr val="accent1"/>
          </a:solidFill>
          <a:ln w="2540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26">
            <a:extLst>
              <a:ext uri="{FF2B5EF4-FFF2-40B4-BE49-F238E27FC236}">
                <a16:creationId xmlns:a16="http://schemas.microsoft.com/office/drawing/2014/main" id="{2706DAEA-A131-97F3-3823-E37674C4A45A}"/>
              </a:ext>
            </a:extLst>
          </p:cNvPr>
          <p:cNvCxnSpPr/>
          <p:nvPr/>
        </p:nvCxnSpPr>
        <p:spPr bwMode="auto">
          <a:xfrm flipV="1">
            <a:off x="3256220" y="5014643"/>
            <a:ext cx="0" cy="361249"/>
          </a:xfrm>
          <a:prstGeom prst="straightConnector1">
            <a:avLst/>
          </a:prstGeom>
          <a:solidFill>
            <a:schemeClr val="accent1"/>
          </a:solidFill>
          <a:ln w="2540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a:extLst>
              <a:ext uri="{FF2B5EF4-FFF2-40B4-BE49-F238E27FC236}">
                <a16:creationId xmlns:a16="http://schemas.microsoft.com/office/drawing/2014/main" id="{A54CC454-1954-712B-8FCF-6FC6FD29A16D}"/>
              </a:ext>
            </a:extLst>
          </p:cNvPr>
          <p:cNvCxnSpPr>
            <a:cxnSpLocks/>
            <a:endCxn id="12" idx="2"/>
          </p:cNvCxnSpPr>
          <p:nvPr/>
        </p:nvCxnSpPr>
        <p:spPr bwMode="auto">
          <a:xfrm flipV="1">
            <a:off x="2576889" y="4579377"/>
            <a:ext cx="0" cy="435266"/>
          </a:xfrm>
          <a:prstGeom prst="straightConnector1">
            <a:avLst/>
          </a:prstGeom>
          <a:solidFill>
            <a:schemeClr val="accent1"/>
          </a:solidFill>
          <a:ln w="2540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Box 28">
            <a:extLst>
              <a:ext uri="{FF2B5EF4-FFF2-40B4-BE49-F238E27FC236}">
                <a16:creationId xmlns:a16="http://schemas.microsoft.com/office/drawing/2014/main" id="{6EA2807D-007A-1641-32AE-089C90DD7053}"/>
              </a:ext>
            </a:extLst>
          </p:cNvPr>
          <p:cNvSpPr txBox="1"/>
          <p:nvPr/>
        </p:nvSpPr>
        <p:spPr>
          <a:xfrm>
            <a:off x="6005543" y="3243810"/>
            <a:ext cx="928459" cy="369332"/>
          </a:xfrm>
          <a:prstGeom prst="rect">
            <a:avLst/>
          </a:prstGeom>
          <a:noFill/>
        </p:spPr>
        <p:txBody>
          <a:bodyPr wrap="none" rtlCol="0">
            <a:spAutoFit/>
          </a:bodyPr>
          <a:lstStyle/>
          <a:p>
            <a:r>
              <a:rPr lang="en-GB" b="1"/>
              <a:t>SIRGAS</a:t>
            </a:r>
            <a:endParaRPr lang="en-DE" b="1"/>
          </a:p>
        </p:txBody>
      </p:sp>
      <p:sp>
        <p:nvSpPr>
          <p:cNvPr id="30" name="TextBox 29">
            <a:extLst>
              <a:ext uri="{FF2B5EF4-FFF2-40B4-BE49-F238E27FC236}">
                <a16:creationId xmlns:a16="http://schemas.microsoft.com/office/drawing/2014/main" id="{685E15F4-9AA9-7E93-F260-60C133948A5D}"/>
              </a:ext>
            </a:extLst>
          </p:cNvPr>
          <p:cNvSpPr txBox="1"/>
          <p:nvPr/>
        </p:nvSpPr>
        <p:spPr>
          <a:xfrm>
            <a:off x="7603961" y="2713139"/>
            <a:ext cx="872355" cy="369332"/>
          </a:xfrm>
          <a:prstGeom prst="rect">
            <a:avLst/>
          </a:prstGeom>
          <a:noFill/>
        </p:spPr>
        <p:txBody>
          <a:bodyPr wrap="none" rtlCol="0">
            <a:spAutoFit/>
          </a:bodyPr>
          <a:lstStyle/>
          <a:p>
            <a:r>
              <a:rPr lang="en-GB" b="1"/>
              <a:t>AFREF</a:t>
            </a:r>
            <a:endParaRPr lang="en-DE" b="1"/>
          </a:p>
        </p:txBody>
      </p:sp>
      <p:sp>
        <p:nvSpPr>
          <p:cNvPr id="31" name="TextBox 30">
            <a:extLst>
              <a:ext uri="{FF2B5EF4-FFF2-40B4-BE49-F238E27FC236}">
                <a16:creationId xmlns:a16="http://schemas.microsoft.com/office/drawing/2014/main" id="{E78E26FB-81D4-3A3E-401D-5A0A75C1BC3F}"/>
              </a:ext>
            </a:extLst>
          </p:cNvPr>
          <p:cNvSpPr txBox="1"/>
          <p:nvPr/>
        </p:nvSpPr>
        <p:spPr>
          <a:xfrm>
            <a:off x="7492286" y="4131912"/>
            <a:ext cx="731290" cy="369332"/>
          </a:xfrm>
          <a:prstGeom prst="rect">
            <a:avLst/>
          </a:prstGeom>
          <a:noFill/>
        </p:spPr>
        <p:txBody>
          <a:bodyPr wrap="none" rtlCol="0">
            <a:spAutoFit/>
          </a:bodyPr>
          <a:lstStyle/>
          <a:p>
            <a:r>
              <a:rPr lang="en-GB" b="1"/>
              <a:t>SCAR</a:t>
            </a:r>
            <a:endParaRPr lang="en-DE" b="1"/>
          </a:p>
        </p:txBody>
      </p:sp>
      <p:sp>
        <p:nvSpPr>
          <p:cNvPr id="32" name="TextBox 31">
            <a:extLst>
              <a:ext uri="{FF2B5EF4-FFF2-40B4-BE49-F238E27FC236}">
                <a16:creationId xmlns:a16="http://schemas.microsoft.com/office/drawing/2014/main" id="{28D3D87B-71AE-B240-E817-B1DC7ECEF057}"/>
              </a:ext>
            </a:extLst>
          </p:cNvPr>
          <p:cNvSpPr txBox="1"/>
          <p:nvPr/>
        </p:nvSpPr>
        <p:spPr>
          <a:xfrm>
            <a:off x="9933115" y="2655907"/>
            <a:ext cx="873957" cy="369332"/>
          </a:xfrm>
          <a:prstGeom prst="rect">
            <a:avLst/>
          </a:prstGeom>
          <a:noFill/>
        </p:spPr>
        <p:txBody>
          <a:bodyPr wrap="none" rtlCol="0">
            <a:spAutoFit/>
          </a:bodyPr>
          <a:lstStyle/>
          <a:p>
            <a:r>
              <a:rPr lang="en-GB" b="1"/>
              <a:t>APREF</a:t>
            </a:r>
            <a:endParaRPr lang="en-DE" b="1"/>
          </a:p>
        </p:txBody>
      </p:sp>
      <p:sp>
        <p:nvSpPr>
          <p:cNvPr id="33" name="TextBox 32">
            <a:extLst>
              <a:ext uri="{FF2B5EF4-FFF2-40B4-BE49-F238E27FC236}">
                <a16:creationId xmlns:a16="http://schemas.microsoft.com/office/drawing/2014/main" id="{78506A7C-333E-C13A-9046-0A6D76AA9E1D}"/>
              </a:ext>
            </a:extLst>
          </p:cNvPr>
          <p:cNvSpPr txBox="1"/>
          <p:nvPr/>
        </p:nvSpPr>
        <p:spPr>
          <a:xfrm>
            <a:off x="7618735" y="1574682"/>
            <a:ext cx="928459" cy="369332"/>
          </a:xfrm>
          <a:prstGeom prst="rect">
            <a:avLst/>
          </a:prstGeom>
          <a:noFill/>
        </p:spPr>
        <p:txBody>
          <a:bodyPr wrap="square" rtlCol="0">
            <a:spAutoFit/>
          </a:bodyPr>
          <a:lstStyle/>
          <a:p>
            <a:r>
              <a:rPr lang="en-GB" b="1"/>
              <a:t>EUREF</a:t>
            </a:r>
            <a:endParaRPr lang="en-DE" b="1"/>
          </a:p>
        </p:txBody>
      </p:sp>
      <p:sp>
        <p:nvSpPr>
          <p:cNvPr id="34" name="Oval 33">
            <a:extLst>
              <a:ext uri="{FF2B5EF4-FFF2-40B4-BE49-F238E27FC236}">
                <a16:creationId xmlns:a16="http://schemas.microsoft.com/office/drawing/2014/main" id="{0AF581EB-4F2C-58F4-8C73-EC43CD6884DD}"/>
              </a:ext>
            </a:extLst>
          </p:cNvPr>
          <p:cNvSpPr/>
          <p:nvPr/>
        </p:nvSpPr>
        <p:spPr>
          <a:xfrm>
            <a:off x="5435363" y="2332864"/>
            <a:ext cx="1783688" cy="179904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0" name="Oval 39">
            <a:extLst>
              <a:ext uri="{FF2B5EF4-FFF2-40B4-BE49-F238E27FC236}">
                <a16:creationId xmlns:a16="http://schemas.microsoft.com/office/drawing/2014/main" id="{D99F1999-E6D4-03C3-0437-C58DE2B2F484}"/>
              </a:ext>
            </a:extLst>
          </p:cNvPr>
          <p:cNvSpPr/>
          <p:nvPr/>
        </p:nvSpPr>
        <p:spPr>
          <a:xfrm>
            <a:off x="7349246" y="1504849"/>
            <a:ext cx="1498059" cy="82801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1" name="Oval 40">
            <a:extLst>
              <a:ext uri="{FF2B5EF4-FFF2-40B4-BE49-F238E27FC236}">
                <a16:creationId xmlns:a16="http://schemas.microsoft.com/office/drawing/2014/main" id="{0819BF6E-E11D-3E7C-481E-19E1BCFF1A28}"/>
              </a:ext>
            </a:extLst>
          </p:cNvPr>
          <p:cNvSpPr/>
          <p:nvPr/>
        </p:nvSpPr>
        <p:spPr>
          <a:xfrm>
            <a:off x="8764930" y="1613414"/>
            <a:ext cx="2427051" cy="264386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2" name="Oval 41">
            <a:extLst>
              <a:ext uri="{FF2B5EF4-FFF2-40B4-BE49-F238E27FC236}">
                <a16:creationId xmlns:a16="http://schemas.microsoft.com/office/drawing/2014/main" id="{5776B8D0-5AF8-EA28-7551-AE1AC494C761}"/>
              </a:ext>
            </a:extLst>
          </p:cNvPr>
          <p:cNvSpPr/>
          <p:nvPr/>
        </p:nvSpPr>
        <p:spPr>
          <a:xfrm>
            <a:off x="7234825" y="2203495"/>
            <a:ext cx="1579243" cy="168270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3" name="Oval 42">
            <a:extLst>
              <a:ext uri="{FF2B5EF4-FFF2-40B4-BE49-F238E27FC236}">
                <a16:creationId xmlns:a16="http://schemas.microsoft.com/office/drawing/2014/main" id="{EA67D66E-FAAB-8220-4DE2-69B0251B78A5}"/>
              </a:ext>
            </a:extLst>
          </p:cNvPr>
          <p:cNvSpPr/>
          <p:nvPr/>
        </p:nvSpPr>
        <p:spPr>
          <a:xfrm>
            <a:off x="5694622" y="4008941"/>
            <a:ext cx="4543641" cy="75459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4" name="Rectangle: Rounded Corners 43">
            <a:extLst>
              <a:ext uri="{FF2B5EF4-FFF2-40B4-BE49-F238E27FC236}">
                <a16:creationId xmlns:a16="http://schemas.microsoft.com/office/drawing/2014/main" id="{F6F54AAE-C12D-79B6-97BE-027BD21A019C}"/>
              </a:ext>
            </a:extLst>
          </p:cNvPr>
          <p:cNvSpPr/>
          <p:nvPr/>
        </p:nvSpPr>
        <p:spPr>
          <a:xfrm>
            <a:off x="5914715" y="1759348"/>
            <a:ext cx="879190" cy="369332"/>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5" name="TextBox 44">
            <a:extLst>
              <a:ext uri="{FF2B5EF4-FFF2-40B4-BE49-F238E27FC236}">
                <a16:creationId xmlns:a16="http://schemas.microsoft.com/office/drawing/2014/main" id="{8E8691CB-72BE-A39F-DC3A-8824F00A3C68}"/>
              </a:ext>
            </a:extLst>
          </p:cNvPr>
          <p:cNvSpPr txBox="1"/>
          <p:nvPr/>
        </p:nvSpPr>
        <p:spPr>
          <a:xfrm>
            <a:off x="5899057" y="1759348"/>
            <a:ext cx="891591" cy="369332"/>
          </a:xfrm>
          <a:prstGeom prst="rect">
            <a:avLst/>
          </a:prstGeom>
          <a:noFill/>
        </p:spPr>
        <p:txBody>
          <a:bodyPr wrap="none" rtlCol="0">
            <a:spAutoFit/>
          </a:bodyPr>
          <a:lstStyle/>
          <a:p>
            <a:r>
              <a:rPr lang="en-GB" b="1"/>
              <a:t>NAREF</a:t>
            </a:r>
            <a:endParaRPr lang="en-DE" b="1"/>
          </a:p>
        </p:txBody>
      </p:sp>
      <p:sp>
        <p:nvSpPr>
          <p:cNvPr id="46" name="Oval 45">
            <a:extLst>
              <a:ext uri="{FF2B5EF4-FFF2-40B4-BE49-F238E27FC236}">
                <a16:creationId xmlns:a16="http://schemas.microsoft.com/office/drawing/2014/main" id="{51D4DE9D-1188-6509-189F-DE01D8BBADE6}"/>
              </a:ext>
            </a:extLst>
          </p:cNvPr>
          <p:cNvSpPr/>
          <p:nvPr/>
        </p:nvSpPr>
        <p:spPr>
          <a:xfrm>
            <a:off x="5324358" y="1326894"/>
            <a:ext cx="2106952" cy="111802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7" name="Rounded Rectangle 4">
            <a:extLst>
              <a:ext uri="{FF2B5EF4-FFF2-40B4-BE49-F238E27FC236}">
                <a16:creationId xmlns:a16="http://schemas.microsoft.com/office/drawing/2014/main" id="{31DC9EED-A7C5-4326-9B31-15EC7F5E2EC2}"/>
              </a:ext>
            </a:extLst>
          </p:cNvPr>
          <p:cNvSpPr/>
          <p:nvPr/>
        </p:nvSpPr>
        <p:spPr bwMode="auto">
          <a:xfrm>
            <a:off x="491000" y="1179526"/>
            <a:ext cx="4158415" cy="1023969"/>
          </a:xfrm>
          <a:prstGeom prst="roundRect">
            <a:avLst>
              <a:gd name="adj" fmla="val 16667"/>
            </a:avLst>
          </a:prstGeom>
          <a:no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algn="ctr"/>
            <a:r>
              <a:rPr lang="en-GB" b="1" dirty="0"/>
              <a:t>International Association of Geodesy</a:t>
            </a:r>
            <a:br>
              <a:rPr lang="en-GB" b="1" dirty="0"/>
            </a:br>
            <a:r>
              <a:rPr lang="en-GB" b="1" dirty="0"/>
              <a:t>(</a:t>
            </a:r>
            <a:r>
              <a:rPr kumimoji="0" lang="en-AU" sz="1800" b="1" i="0" u="none" strike="noStrike" cap="none" normalizeH="0" baseline="0" dirty="0">
                <a:ln>
                  <a:noFill/>
                </a:ln>
                <a:solidFill>
                  <a:schemeClr val="tx1"/>
                </a:solidFill>
                <a:effectLst/>
              </a:rPr>
              <a:t>IAG)</a:t>
            </a:r>
          </a:p>
          <a:p>
            <a:pPr algn="ctr"/>
            <a:r>
              <a:rPr lang="en-AU" dirty="0"/>
              <a:t>Operation of ITRF</a:t>
            </a:r>
            <a:endParaRPr kumimoji="0" lang="en-AU" sz="1800" b="0" i="0" u="none" strike="noStrike" cap="none" normalizeH="0" baseline="0" dirty="0">
              <a:ln>
                <a:noFill/>
              </a:ln>
              <a:solidFill>
                <a:schemeClr val="tx1"/>
              </a:solidFill>
              <a:effectLst/>
            </a:endParaRPr>
          </a:p>
        </p:txBody>
      </p:sp>
      <p:cxnSp>
        <p:nvCxnSpPr>
          <p:cNvPr id="48" name="Straight Arrow Connector 47">
            <a:extLst>
              <a:ext uri="{FF2B5EF4-FFF2-40B4-BE49-F238E27FC236}">
                <a16:creationId xmlns:a16="http://schemas.microsoft.com/office/drawing/2014/main" id="{8CE6C7ED-5F05-FF65-8A82-2EF3CB494D8B}"/>
              </a:ext>
            </a:extLst>
          </p:cNvPr>
          <p:cNvCxnSpPr>
            <a:cxnSpLocks/>
            <a:stCxn id="11" idx="0"/>
            <a:endCxn id="47" idx="2"/>
          </p:cNvCxnSpPr>
          <p:nvPr/>
        </p:nvCxnSpPr>
        <p:spPr bwMode="auto">
          <a:xfrm flipV="1">
            <a:off x="2570207" y="2203495"/>
            <a:ext cx="1" cy="269181"/>
          </a:xfrm>
          <a:prstGeom prst="straightConnector1">
            <a:avLst/>
          </a:prstGeom>
          <a:solidFill>
            <a:schemeClr val="accent1"/>
          </a:solidFill>
          <a:ln w="2540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96740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5F578-3D16-29B2-7326-D714CEAF09D0}"/>
            </a:ext>
          </a:extLst>
        </p:cNvPr>
        <p:cNvGrpSpPr/>
        <p:nvPr/>
      </p:nvGrpSpPr>
      <p:grpSpPr>
        <a:xfrm>
          <a:off x="0" y="0"/>
          <a:ext cx="0" cy="0"/>
          <a:chOff x="0" y="0"/>
          <a:chExt cx="0" cy="0"/>
        </a:xfrm>
      </p:grpSpPr>
      <p:sp>
        <p:nvSpPr>
          <p:cNvPr id="39" name="Title 2">
            <a:extLst>
              <a:ext uri="{FF2B5EF4-FFF2-40B4-BE49-F238E27FC236}">
                <a16:creationId xmlns:a16="http://schemas.microsoft.com/office/drawing/2014/main" id="{3CC5B8FA-8FEC-41E5-752C-B8690F1E13B1}"/>
              </a:ext>
            </a:extLst>
          </p:cNvPr>
          <p:cNvSpPr txBox="1">
            <a:spLocks/>
          </p:cNvSpPr>
          <p:nvPr/>
        </p:nvSpPr>
        <p:spPr>
          <a:xfrm>
            <a:off x="0" y="1047"/>
            <a:ext cx="8222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APREF (Asia Pacific Reference Frame)</a:t>
            </a:r>
            <a:endParaRPr lang="en-GB" sz="4400" b="1" dirty="0">
              <a:solidFill>
                <a:schemeClr val="bg1"/>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1AC99677-0F5C-E6C2-94BC-4845D9DC1F58}"/>
              </a:ext>
            </a:extLst>
          </p:cNvPr>
          <p:cNvPicPr>
            <a:picLocks noChangeAspect="1"/>
          </p:cNvPicPr>
          <p:nvPr/>
        </p:nvPicPr>
        <p:blipFill>
          <a:blip r:embed="rId3"/>
          <a:stretch>
            <a:fillRect/>
          </a:stretch>
        </p:blipFill>
        <p:spPr>
          <a:xfrm>
            <a:off x="5999766" y="880940"/>
            <a:ext cx="5153892" cy="2880000"/>
          </a:xfrm>
          <a:prstGeom prst="rect">
            <a:avLst/>
          </a:prstGeom>
        </p:spPr>
      </p:pic>
      <p:sp>
        <p:nvSpPr>
          <p:cNvPr id="4" name="TextBox 3">
            <a:extLst>
              <a:ext uri="{FF2B5EF4-FFF2-40B4-BE49-F238E27FC236}">
                <a16:creationId xmlns:a16="http://schemas.microsoft.com/office/drawing/2014/main" id="{9F8F8276-1B44-1CC6-664E-F78BC680D1DC}"/>
              </a:ext>
            </a:extLst>
          </p:cNvPr>
          <p:cNvSpPr txBox="1"/>
          <p:nvPr/>
        </p:nvSpPr>
        <p:spPr>
          <a:xfrm>
            <a:off x="469865" y="1720839"/>
            <a:ext cx="4812898" cy="2554545"/>
          </a:xfrm>
          <a:prstGeom prst="rect">
            <a:avLst/>
          </a:prstGeom>
          <a:noFill/>
        </p:spPr>
        <p:txBody>
          <a:bodyPr wrap="square" rtlCol="0">
            <a:spAutoFit/>
          </a:bodyPr>
          <a:lstStyle/>
          <a:p>
            <a:pPr marL="342900" indent="-342900">
              <a:buFont typeface="Arial" panose="020B0604020202020204" pitchFamily="34" charset="0"/>
              <a:buChar char="•"/>
            </a:pPr>
            <a:r>
              <a:rPr lang="en-GB" sz="2000" dirty="0"/>
              <a:t>Densification in Asia-Pacific region</a:t>
            </a:r>
          </a:p>
          <a:p>
            <a:pPr marL="342900" indent="-342900">
              <a:buFont typeface="Arial" panose="020B0604020202020204" pitchFamily="34" charset="0"/>
              <a:buChar char="•"/>
            </a:pPr>
            <a:r>
              <a:rPr lang="en-GB" sz="2000" dirty="0"/>
              <a:t>Total 1053 CORS (2023)</a:t>
            </a:r>
          </a:p>
          <a:p>
            <a:pPr marL="342900" indent="-342900">
              <a:buFont typeface="Arial" panose="020B0604020202020204" pitchFamily="34" charset="0"/>
              <a:buChar char="•"/>
            </a:pPr>
            <a:r>
              <a:rPr lang="en-GB" sz="2000" dirty="0"/>
              <a:t>Including 332 IGS20 CORS</a:t>
            </a:r>
          </a:p>
          <a:p>
            <a:pPr marL="342900" indent="-342900">
              <a:buFont typeface="Arial" panose="020B0604020202020204" pitchFamily="34" charset="0"/>
              <a:buChar char="•"/>
            </a:pPr>
            <a:r>
              <a:rPr lang="en-GB" sz="2000" dirty="0"/>
              <a:t>Three regional GNSS analysis centres</a:t>
            </a:r>
          </a:p>
          <a:p>
            <a:pPr marL="342900" indent="-342900">
              <a:buFont typeface="Arial" panose="020B0604020202020204" pitchFamily="34" charset="0"/>
              <a:buChar char="•"/>
            </a:pPr>
            <a:r>
              <a:rPr lang="en-GB" sz="2000" dirty="0"/>
              <a:t>Geoscience Australia develops a combined solution from the analysis centres</a:t>
            </a:r>
          </a:p>
          <a:p>
            <a:pPr marL="342900" indent="-342900">
              <a:buFont typeface="Arial" panose="020B0604020202020204" pitchFamily="34" charset="0"/>
              <a:buChar char="•"/>
            </a:pPr>
            <a:r>
              <a:rPr lang="en-GB" sz="2000" dirty="0"/>
              <a:t>Central Bureau in Geoscience Australia</a:t>
            </a:r>
            <a:endParaRPr lang="en-DE" sz="2400" dirty="0"/>
          </a:p>
        </p:txBody>
      </p:sp>
      <p:pic>
        <p:nvPicPr>
          <p:cNvPr id="3" name="Picture 2" descr="A logo with a circular design&#10;&#10;Description automatically generated with medium confidence">
            <a:extLst>
              <a:ext uri="{FF2B5EF4-FFF2-40B4-BE49-F238E27FC236}">
                <a16:creationId xmlns:a16="http://schemas.microsoft.com/office/drawing/2014/main" id="{1B1F3336-9BAC-434E-F16F-A09CE6C58F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pic>
        <p:nvPicPr>
          <p:cNvPr id="38" name="Picture 37">
            <a:extLst>
              <a:ext uri="{FF2B5EF4-FFF2-40B4-BE49-F238E27FC236}">
                <a16:creationId xmlns:a16="http://schemas.microsoft.com/office/drawing/2014/main" id="{06065AB6-683F-A474-23EC-5EA33FBDE88C}"/>
              </a:ext>
            </a:extLst>
          </p:cNvPr>
          <p:cNvPicPr>
            <a:picLocks noChangeAspect="1"/>
          </p:cNvPicPr>
          <p:nvPr/>
        </p:nvPicPr>
        <p:blipFill>
          <a:blip r:embed="rId5"/>
          <a:stretch>
            <a:fillRect/>
          </a:stretch>
        </p:blipFill>
        <p:spPr>
          <a:xfrm>
            <a:off x="6186632" y="3697159"/>
            <a:ext cx="4967026" cy="2880000"/>
          </a:xfrm>
          <a:prstGeom prst="rect">
            <a:avLst/>
          </a:prstGeom>
        </p:spPr>
      </p:pic>
    </p:spTree>
    <p:extLst>
      <p:ext uri="{BB962C8B-B14F-4D97-AF65-F5344CB8AC3E}">
        <p14:creationId xmlns:p14="http://schemas.microsoft.com/office/powerpoint/2010/main" val="20162061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5A901888D89149A7818A7990E83AD8" ma:contentTypeVersion="13" ma:contentTypeDescription="Create a new document." ma:contentTypeScope="" ma:versionID="b496e55d39673dfcd3c4462a5d0c6c7c">
  <xsd:schema xmlns:xsd="http://www.w3.org/2001/XMLSchema" xmlns:xs="http://www.w3.org/2001/XMLSchema" xmlns:p="http://schemas.microsoft.com/office/2006/metadata/properties" xmlns:ns2="15961880-a563-4505-998d-f822ac64b06a" xmlns:ns3="afee6905-51e4-4324-8fef-2f66402a4ec9" targetNamespace="http://schemas.microsoft.com/office/2006/metadata/properties" ma:root="true" ma:fieldsID="07a68050f11f97ff7324d89f475d88c1" ns2:_="" ns3:_="">
    <xsd:import namespace="15961880-a563-4505-998d-f822ac64b06a"/>
    <xsd:import namespace="afee6905-51e4-4324-8fef-2f66402a4ec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961880-a563-4505-998d-f822ac64b0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fee6905-51e4-4324-8fef-2f66402a4ec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f578cd6-1eaf-41ad-8093-2a4b5ca16232}" ma:internalName="TaxCatchAll" ma:showField="CatchAllData" ma:web="afee6905-51e4-4324-8fef-2f66402a4e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5961880-a563-4505-998d-f822ac64b06a">
      <Terms xmlns="http://schemas.microsoft.com/office/infopath/2007/PartnerControls"/>
    </lcf76f155ced4ddcb4097134ff3c332f>
    <TaxCatchAll xmlns="afee6905-51e4-4324-8fef-2f66402a4ec9" xsi:nil="true"/>
  </documentManagement>
</p:properties>
</file>

<file path=customXml/itemProps1.xml><?xml version="1.0" encoding="utf-8"?>
<ds:datastoreItem xmlns:ds="http://schemas.openxmlformats.org/officeDocument/2006/customXml" ds:itemID="{972F9C18-96FC-4770-950F-B634C90C14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961880-a563-4505-998d-f822ac64b06a"/>
    <ds:schemaRef ds:uri="afee6905-51e4-4324-8fef-2f66402a4e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5E33F3-4768-4A8F-8E74-8B64226C339F}">
  <ds:schemaRefs>
    <ds:schemaRef ds:uri="http://schemas.microsoft.com/sharepoint/v3/contenttype/forms"/>
  </ds:schemaRefs>
</ds:datastoreItem>
</file>

<file path=customXml/itemProps3.xml><?xml version="1.0" encoding="utf-8"?>
<ds:datastoreItem xmlns:ds="http://schemas.openxmlformats.org/officeDocument/2006/customXml" ds:itemID="{5EE7B16F-3140-4D43-B879-F988CB580213}">
  <ds:schemaRefs>
    <ds:schemaRef ds:uri="http://purl.org/dc/elements/1.1/"/>
    <ds:schemaRef ds:uri="http://schemas.microsoft.com/office/2006/documentManagement/types"/>
    <ds:schemaRef ds:uri="http://schemas.microsoft.com/office/2006/metadata/properties"/>
    <ds:schemaRef ds:uri="15961880-a563-4505-998d-f822ac64b06a"/>
    <ds:schemaRef ds:uri="http://www.w3.org/XML/1998/namespace"/>
    <ds:schemaRef ds:uri="http://purl.org/dc/dcmitype/"/>
    <ds:schemaRef ds:uri="http://schemas.microsoft.com/office/infopath/2007/PartnerControls"/>
    <ds:schemaRef ds:uri="http://schemas.openxmlformats.org/package/2006/metadata/core-properties"/>
    <ds:schemaRef ds:uri="afee6905-51e4-4324-8fef-2f66402a4ec9"/>
    <ds:schemaRef ds:uri="http://purl.org/dc/terms/"/>
  </ds:schemaRefs>
</ds:datastoreItem>
</file>

<file path=docMetadata/LabelInfo.xml><?xml version="1.0" encoding="utf-8"?>
<clbl:labelList xmlns:clbl="http://schemas.microsoft.com/office/2020/mipLabelMetadata">
  <clbl:label id="{0f9e35db-544f-4f60-bdcc-5ea416e6dc70}" enabled="0" method="" siteId="{0f9e35db-544f-4f60-bdcc-5ea416e6dc70}" removed="1"/>
</clbl:labelList>
</file>

<file path=docProps/app.xml><?xml version="1.0" encoding="utf-8"?>
<Properties xmlns="http://schemas.openxmlformats.org/officeDocument/2006/extended-properties" xmlns:vt="http://schemas.openxmlformats.org/officeDocument/2006/docPropsVTypes">
  <Template>UN-GGCE-pptx-template</Template>
  <TotalTime>2255</TotalTime>
  <Words>2646</Words>
  <Application>Microsoft Office PowerPoint</Application>
  <PresentationFormat>Widescreen</PresentationFormat>
  <Paragraphs>333</Paragraphs>
  <Slides>33</Slides>
  <Notes>23</Notes>
  <HiddenSlides>5</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Aptos</vt:lpstr>
      <vt:lpstr>Arial</vt:lpstr>
      <vt:lpstr>Arial Narrow</vt:lpstr>
      <vt:lpstr>Calibri</vt:lpstr>
      <vt:lpstr>Calibri (Body)</vt:lpstr>
      <vt:lpstr>Calibri Light</vt:lpstr>
      <vt:lpstr>Courier New</vt:lpstr>
      <vt:lpstr>Georgia</vt:lpstr>
      <vt:lpstr>Roboto Condensed</vt:lpstr>
      <vt:lpstr>Wingdings</vt:lpstr>
      <vt:lpstr>Office Theme</vt:lpstr>
      <vt:lpstr>PowerPoint Presentation</vt:lpstr>
      <vt:lpstr>PowerPoint Presentation</vt:lpstr>
      <vt:lpstr>Benefits of a regional reference frame?</vt:lpstr>
      <vt:lpstr>From ITRF to Regional Reference Frames (2/3)</vt:lpstr>
      <vt:lpstr>From ITRF to Regional Reference Frames (2/3)</vt:lpstr>
      <vt:lpstr>From ITRF to Regional Reference Frames (2/3)</vt:lpstr>
      <vt:lpstr>From ITRF to Regional Reference Frames (2/3)</vt:lpstr>
      <vt:lpstr>PowerPoint Presentation</vt:lpstr>
      <vt:lpstr>PowerPoint Presentation</vt:lpstr>
      <vt:lpstr>European reference Frame - EUREF</vt:lpstr>
      <vt:lpstr>PowerPoint Presentation</vt:lpstr>
      <vt:lpstr>PowerPoint Presentation</vt:lpstr>
      <vt:lpstr>PowerPoint Presentation</vt:lpstr>
      <vt:lpstr>PowerPoint Presentation</vt:lpstr>
      <vt:lpstr> IAG 2.4b</vt:lpstr>
      <vt:lpstr>SIRGAS WG 3 - cont IAG 2.4b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GRS</dc:title>
  <dc:creator>Kowal, Sarah</dc:creator>
  <cp:lastModifiedBy>Nicholas Brown</cp:lastModifiedBy>
  <cp:revision>121</cp:revision>
  <dcterms:created xsi:type="dcterms:W3CDTF">2024-10-30T10:02:31Z</dcterms:created>
  <dcterms:modified xsi:type="dcterms:W3CDTF">2025-02-24T11:23:20Z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0x010100015A901888D89149A7818A7990E83AD8</vt:lpwstr>
  </property>
  <property fmtid="{D5CDD505-2E9C-101B-9397-08002B2CF9AE}" pid="3" name="MediaServiceImageTags">
    <vt:lpwstr/>
  </property>
</Properties>
</file>